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04" r:id="rId2"/>
    <p:sldId id="314" r:id="rId3"/>
    <p:sldId id="338" r:id="rId4"/>
    <p:sldId id="353" r:id="rId5"/>
    <p:sldId id="342" r:id="rId6"/>
    <p:sldId id="352" r:id="rId7"/>
    <p:sldId id="348" r:id="rId8"/>
    <p:sldId id="349" r:id="rId9"/>
    <p:sldId id="322" r:id="rId10"/>
    <p:sldId id="343" r:id="rId11"/>
    <p:sldId id="344" r:id="rId12"/>
    <p:sldId id="346" r:id="rId13"/>
    <p:sldId id="270" r:id="rId14"/>
    <p:sldId id="345" r:id="rId15"/>
    <p:sldId id="351" r:id="rId16"/>
    <p:sldId id="262" r:id="rId17"/>
    <p:sldId id="339" r:id="rId18"/>
    <p:sldId id="350" r:id="rId19"/>
    <p:sldId id="317" r:id="rId20"/>
    <p:sldId id="354" r:id="rId21"/>
  </p:sldIdLst>
  <p:sldSz cx="10287000" cy="6858000" type="35mm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1F0F"/>
    <a:srgbClr val="0000FF"/>
    <a:srgbClr val="5C3D1E"/>
    <a:srgbClr val="C5ECFF"/>
    <a:srgbClr val="EEDCCA"/>
    <a:srgbClr val="CA945E"/>
    <a:srgbClr val="008000"/>
    <a:srgbClr val="0033CC"/>
    <a:srgbClr val="996633"/>
    <a:srgbClr val="FFF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249" autoAdjust="0"/>
    <p:restoredTop sz="94655" autoAdjust="0"/>
  </p:normalViewPr>
  <p:slideViewPr>
    <p:cSldViewPr>
      <p:cViewPr varScale="1">
        <p:scale>
          <a:sx n="104" d="100"/>
          <a:sy n="104" d="100"/>
        </p:scale>
        <p:origin x="633" y="57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154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3290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361C5F-3A31-4D26-9E90-8F4EAB5BB7F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7545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60923" y="3860801"/>
            <a:ext cx="7777758" cy="89376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60923" y="4652964"/>
            <a:ext cx="7777758" cy="503237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pPr lvl="0"/>
            <a:r>
              <a:rPr lang="en-US" noProof="0"/>
              <a:t>Click to edit Master subtitle style</a:t>
            </a:r>
            <a:endParaRPr lang="ru-RU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2549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2979" y="549275"/>
            <a:ext cx="2025253" cy="568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219" y="549275"/>
            <a:ext cx="5904309" cy="568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3161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72500" y="28993"/>
            <a:ext cx="1200150" cy="30777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9742" y="2149311"/>
            <a:ext cx="9382908" cy="4091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marL="154313" marR="0" indent="-154313" algn="l" defTabSz="771571" rtl="0" latinLnBrk="0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tabLst/>
              <a:defRPr sz="20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416647" marR="0" indent="-185176" algn="l" defTabSz="771571" rtl="0" latinLnBrk="0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tabLst/>
              <a:defRPr sz="20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668694" marR="0" indent="-205752" algn="l" defTabSz="771571" rtl="0" latinLnBrk="0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  <a:tabLst/>
              <a:defRPr sz="20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900166" marR="0" indent="-205752" algn="l" defTabSz="771571" rtl="0" latinLnBrk="0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20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1041620" marR="0" indent="-154314" algn="l" defTabSz="771571" rtl="0" latinLnBrk="0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20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160398" marR="0" indent="-231471" algn="l" defTabSz="771571" rtl="0" latinLnBrk="0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20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2546183" marR="0" indent="-231471" algn="l" defTabSz="771571" rtl="0" latinLnBrk="0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20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2931969" marR="0" indent="-231471" algn="l" defTabSz="771571" rtl="0" latinLnBrk="0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20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3317754" marR="0" indent="-231471" algn="l" defTabSz="771571" rtl="0" latinLnBrk="0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20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26" name="image2.png" descr="image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741" y="497264"/>
            <a:ext cx="2362298" cy="130325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1C529-D344-5D6C-5B22-A0F09AC4BD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52576" y="685801"/>
            <a:ext cx="7446020" cy="1185863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>
            <a:lvl1pPr>
              <a:defRPr kumimoji="0" lang="en-US" sz="3375" normalizeH="0" dirty="0" smtClean="0">
                <a:solidFill>
                  <a:srgbClr val="1F497D"/>
                </a:solidFill>
                <a:effectLst/>
                <a:latin typeface="Cambria"/>
                <a:ea typeface="Cambria"/>
                <a:cs typeface="Cambria"/>
              </a:defRPr>
            </a:lvl1pPr>
            <a:lvl2pPr>
              <a:defRPr kumimoji="0" lang="en-US" sz="1519" normalizeH="0" dirty="0" smtClean="0">
                <a:effectLst/>
              </a:defRPr>
            </a:lvl2pPr>
            <a:lvl3pPr>
              <a:defRPr kumimoji="0" lang="en-US" sz="1519" normalizeH="0" dirty="0" smtClean="0">
                <a:effectLst/>
              </a:defRPr>
            </a:lvl3pPr>
            <a:lvl4pPr>
              <a:defRPr kumimoji="0" lang="en-US" sz="1519" normalizeH="0" dirty="0" smtClean="0">
                <a:effectLst/>
              </a:defRPr>
            </a:lvl4pPr>
            <a:lvl5pPr>
              <a:defRPr kumimoji="0" lang="en-US" sz="1519" normalizeH="0" dirty="0">
                <a:effectLst/>
              </a:defRPr>
            </a:lvl5pPr>
          </a:lstStyle>
          <a:p>
            <a:pPr marL="0" lvl="0" indent="0" algn="ctr" defTabSz="385785" fontAlgn="auto" hangingPunct="0">
              <a:spcBef>
                <a:spcPts val="0"/>
              </a:spcBef>
              <a:buClrTx/>
              <a:buSzTx/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7513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72500" y="28993"/>
            <a:ext cx="1200150" cy="307777"/>
          </a:xfrm>
          <a:prstGeom prst="rect">
            <a:avLst/>
          </a:prstGeom>
        </p:spPr>
        <p:txBody>
          <a:bodyPr/>
          <a:lstStyle/>
          <a:p>
            <a:fld id="{8AE5BB6D-45A7-4209-A348-98003C80F1F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E89B7CE2-CAC6-5CC0-8CE8-271CDB6BD76A}"/>
              </a:ext>
            </a:extLst>
          </p:cNvPr>
          <p:cNvSpPr>
            <a:spLocks noGrp="1" noChangeAspect="1"/>
          </p:cNvSpPr>
          <p:nvPr>
            <p:ph idx="1" hasCustomPrompt="1"/>
          </p:nvPr>
        </p:nvSpPr>
        <p:spPr>
          <a:xfrm>
            <a:off x="135215" y="518475"/>
            <a:ext cx="4846631" cy="5856199"/>
          </a:xfrm>
          <a:prstGeom prst="rect">
            <a:avLst/>
          </a:prstGeom>
        </p:spPr>
        <p:txBody>
          <a:bodyPr/>
          <a:lstStyle>
            <a:lvl1pPr>
              <a:defRPr sz="1688"/>
            </a:lvl1pPr>
            <a:lvl2pPr>
              <a:defRPr sz="1688"/>
            </a:lvl2pPr>
            <a:lvl3pPr>
              <a:defRPr sz="1688"/>
            </a:lvl3pPr>
            <a:lvl4pPr>
              <a:defRPr sz="1688"/>
            </a:lvl4pPr>
            <a:lvl5pPr>
              <a:defRPr sz="1688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5225A56-8016-AAEC-7C2F-A50984CE98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680" y="1"/>
            <a:ext cx="8423820" cy="333375"/>
          </a:xfrm>
          <a:prstGeom prst="rect">
            <a:avLst/>
          </a:prstGeom>
        </p:spPr>
        <p:txBody>
          <a:bodyPr anchor="ctr"/>
          <a:lstStyle>
            <a:lvl1pPr>
              <a:defRPr sz="2025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8DB70B35-50B4-515F-3D12-4C2667F509CA}"/>
              </a:ext>
            </a:extLst>
          </p:cNvPr>
          <p:cNvSpPr>
            <a:spLocks noGrp="1" noChangeAspect="1"/>
          </p:cNvSpPr>
          <p:nvPr>
            <p:ph idx="11" hasCustomPrompt="1"/>
          </p:nvPr>
        </p:nvSpPr>
        <p:spPr>
          <a:xfrm>
            <a:off x="5305156" y="518475"/>
            <a:ext cx="4846631" cy="5856199"/>
          </a:xfrm>
          <a:prstGeom prst="rect">
            <a:avLst/>
          </a:prstGeom>
        </p:spPr>
        <p:txBody>
          <a:bodyPr/>
          <a:lstStyle>
            <a:lvl1pPr>
              <a:defRPr sz="1688"/>
            </a:lvl1pPr>
            <a:lvl2pPr>
              <a:defRPr sz="1688"/>
            </a:lvl2pPr>
            <a:lvl3pPr>
              <a:defRPr sz="1688"/>
            </a:lvl3pPr>
            <a:lvl4pPr>
              <a:defRPr sz="1688"/>
            </a:lvl4pPr>
            <a:lvl5pPr>
              <a:defRPr sz="1688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749533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21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08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219" y="1484313"/>
            <a:ext cx="3518297" cy="4754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96966" y="1484313"/>
            <a:ext cx="3520083" cy="4754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492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17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4917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299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8066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241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0106" y="549275"/>
            <a:ext cx="785812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7219" y="1484313"/>
            <a:ext cx="7209830" cy="475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35.jpeg"/><Relationship Id="rId11" Type="http://schemas.openxmlformats.org/officeDocument/2006/relationships/image" Target="../media/image39.jpeg"/><Relationship Id="rId5" Type="http://schemas.openxmlformats.org/officeDocument/2006/relationships/image" Target="../media/image34.jpeg"/><Relationship Id="rId10" Type="http://schemas.openxmlformats.org/officeDocument/2006/relationships/image" Target="../media/image38.png"/><Relationship Id="rId4" Type="http://schemas.openxmlformats.org/officeDocument/2006/relationships/image" Target="../media/image33.jpeg"/><Relationship Id="rId9" Type="http://schemas.openxmlformats.org/officeDocument/2006/relationships/image" Target="../media/image29.gif"/><Relationship Id="rId1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43.jpeg"/><Relationship Id="rId5" Type="http://schemas.microsoft.com/office/2007/relationships/hdphoto" Target="../media/hdphoto1.wdp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7.png"/><Relationship Id="rId5" Type="http://schemas.openxmlformats.org/officeDocument/2006/relationships/hyperlink" Target="mailto:info@alta.ag" TargetMode="External"/><Relationship Id="rId4" Type="http://schemas.openxmlformats.org/officeDocument/2006/relationships/hyperlink" Target="https://us02web.zoom.us/j/85448975779?pwd=VjF2MCsvekk2WVBGR3ZoS3ZOVXA1Zz0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39100" cy="6858000"/>
          </a:xfrm>
          <a:prstGeom prst="rect">
            <a:avLst/>
          </a:prstGeom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697954" y="376458"/>
            <a:ext cx="4371707" cy="1877437"/>
          </a:xfrm>
          <a:prstGeom prst="rect">
            <a:avLst/>
          </a:prstGeom>
          <a:solidFill>
            <a:schemeClr val="bg1">
              <a:lumMod val="85000"/>
              <a:alpha val="9000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US" sz="4400" b="1" dirty="0">
                <a:solidFill>
                  <a:srgbClr val="000000"/>
                </a:solidFill>
                <a:latin typeface="Tahoma" pitchFamily="34" charset="0"/>
              </a:rPr>
              <a:t>ALP </a:t>
            </a:r>
          </a:p>
          <a:p>
            <a:pPr lvl="0" algn="ctr"/>
            <a:r>
              <a:rPr lang="en-US" sz="3600" b="1" dirty="0">
                <a:solidFill>
                  <a:srgbClr val="000000"/>
                </a:solidFill>
                <a:latin typeface="Tahoma" pitchFamily="34" charset="0"/>
              </a:rPr>
              <a:t>Proficiency  Testing Services 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000000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3619500" y="2891058"/>
            <a:ext cx="4533156" cy="533400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3300"/>
              </a:lnSpc>
            </a:pPr>
            <a:r>
              <a:rPr lang="en-US" sz="2400" i="1" dirty="0">
                <a:solidFill>
                  <a:srgbClr val="000000"/>
                </a:solidFill>
                <a:cs typeface="Arial" pitchFamily="34" charset="0"/>
              </a:rPr>
              <a:t>Robert Miller and Chris Czyryca </a:t>
            </a:r>
          </a:p>
        </p:txBody>
      </p:sp>
      <p:pic>
        <p:nvPicPr>
          <p:cNvPr id="6" name="Picture 2" descr="2014-07-15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5257800"/>
            <a:ext cx="1727201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071132" y="5614481"/>
            <a:ext cx="5891768" cy="523220"/>
          </a:xfrm>
          <a:prstGeom prst="rect">
            <a:avLst/>
          </a:prstGeom>
          <a:solidFill>
            <a:schemeClr val="bg1">
              <a:lumMod val="85000"/>
              <a:alpha val="9000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US" sz="2800" b="1" dirty="0">
                <a:solidFill>
                  <a:srgbClr val="000000"/>
                </a:solidFill>
                <a:latin typeface="Tahoma" pitchFamily="34" charset="0"/>
              </a:rPr>
              <a:t>Celebrating 18 years of Service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107" y="3886200"/>
            <a:ext cx="2057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829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1">
            <a:extLst>
              <a:ext uri="{FF2B5EF4-FFF2-40B4-BE49-F238E27FC236}">
                <a16:creationId xmlns:a16="http://schemas.microsoft.com/office/drawing/2014/main" id="{FED5AC7C-6F56-933A-2705-221F3989C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0" y="457200"/>
            <a:ext cx="3886201" cy="58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tx1">
                    <a:lumMod val="75000"/>
                  </a:schemeClr>
                </a:solidFill>
              </a:rPr>
              <a:t>Modus library</a:t>
            </a:r>
            <a:endParaRPr lang="en-US"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2AD1B2-F371-651D-B47C-87A1959335E8}"/>
              </a:ext>
            </a:extLst>
          </p:cNvPr>
          <p:cNvSpPr txBox="1"/>
          <p:nvPr/>
        </p:nvSpPr>
        <p:spPr>
          <a:xfrm>
            <a:off x="571500" y="1828800"/>
            <a:ext cx="8170068" cy="4401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1900" dirty="0">
                <a:solidFill>
                  <a:schemeClr val="tx2"/>
                </a:solidFill>
                <a:latin typeface="+mj-lt"/>
              </a:rPr>
              <a:t>Standardizing agricultural lab test data is an important enabler of principled decision-making in agriculture and its</a:t>
            </a:r>
            <a:r>
              <a:rPr lang="en-US" sz="2000" kern="0" dirty="0">
                <a:solidFill>
                  <a:schemeClr val="tx2"/>
                </a:solidFill>
                <a:cs typeface="Arial" panose="020B0604020202020204" pitchFamily="34" charset="0"/>
              </a:rPr>
              <a:t> estimated ~70% of soil tests results are electronically-exchanged in the US. </a:t>
            </a:r>
          </a:p>
          <a:p>
            <a:pPr>
              <a:lnSpc>
                <a:spcPts val="2600"/>
              </a:lnSpc>
            </a:pPr>
            <a:r>
              <a:rPr lang="en-US" sz="2000" kern="0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endParaRPr lang="en-US" sz="2400" kern="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>
              <a:lnSpc>
                <a:spcPts val="2600"/>
              </a:lnSpc>
            </a:pPr>
            <a:r>
              <a:rPr lang="en-US" sz="1900" dirty="0" err="1">
                <a:solidFill>
                  <a:schemeClr val="tx2"/>
                </a:solidFill>
                <a:latin typeface="+mj-lt"/>
              </a:rPr>
              <a:t>AgGateway</a:t>
            </a:r>
            <a:r>
              <a:rPr lang="en-US" sz="1900" dirty="0">
                <a:solidFill>
                  <a:schemeClr val="tx2"/>
                </a:solidFill>
                <a:latin typeface="+mj-lt"/>
              </a:rPr>
              <a:t> is a global, non-profit organization that helps agri-businesses expand their ability to exchange and use data and has 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been working on laboratory d</a:t>
            </a:r>
            <a:r>
              <a:rPr lang="en-US" kern="0" dirty="0">
                <a:solidFill>
                  <a:schemeClr val="tx2"/>
                </a:solidFill>
                <a:cs typeface="Arial" panose="020B0604020202020204" pitchFamily="34" charset="0"/>
              </a:rPr>
              <a:t>ata information standard for farm management information systems (FMIS).</a:t>
            </a:r>
          </a:p>
          <a:p>
            <a:pPr>
              <a:lnSpc>
                <a:spcPts val="2600"/>
              </a:lnSpc>
            </a:pPr>
            <a:endParaRPr lang="en-US" sz="1900" kern="0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ts val="2600"/>
              </a:lnSpc>
            </a:pPr>
            <a:r>
              <a:rPr lang="en-US" sz="1900" kern="0" dirty="0">
                <a:solidFill>
                  <a:schemeClr val="tx2"/>
                </a:solidFill>
                <a:cs typeface="Arial" panose="020B0604020202020204" pitchFamily="34" charset="0"/>
              </a:rPr>
              <a:t>The laboratory methods library (Modus) was initially developed in  2013 focusing on Ag analyses using a controlled xml vocabulary across multiple Ag matrices. 2018 schema expanded: soil, plant, water, manure, nematodes. </a:t>
            </a:r>
            <a:endParaRPr lang="en-US" sz="19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410C8D63-E739-9C0C-3B73-B654D0A8A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64" y="293545"/>
            <a:ext cx="1789424" cy="787347"/>
          </a:xfrm>
          <a:prstGeom prst="rect">
            <a:avLst/>
          </a:prstGeom>
        </p:spPr>
      </p:pic>
      <p:pic>
        <p:nvPicPr>
          <p:cNvPr id="15" name="Picture 14" descr="A person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54108830-BF2C-826F-408C-A0353CDE31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2900" y="76200"/>
            <a:ext cx="2159916" cy="144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31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1">
            <a:extLst>
              <a:ext uri="{FF2B5EF4-FFF2-40B4-BE49-F238E27FC236}">
                <a16:creationId xmlns:a16="http://schemas.microsoft.com/office/drawing/2014/main" id="{FED5AC7C-6F56-933A-2705-221F3989C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0" y="685800"/>
            <a:ext cx="4876800" cy="52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1">
                    <a:lumMod val="75000"/>
                  </a:schemeClr>
                </a:solidFill>
              </a:rPr>
              <a:t>Modus soil library structure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410C8D63-E739-9C0C-3B73-B654D0A8A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553926"/>
            <a:ext cx="1789424" cy="7873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008A45-4C4C-2606-637D-7DA6061AC3B0}"/>
              </a:ext>
            </a:extLst>
          </p:cNvPr>
          <p:cNvSpPr txBox="1"/>
          <p:nvPr/>
        </p:nvSpPr>
        <p:spPr>
          <a:xfrm>
            <a:off x="679487" y="2040622"/>
            <a:ext cx="1295399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dk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Matrix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A86AD2D-F9A1-04E2-3D69-C2500BF15B0A}"/>
              </a:ext>
            </a:extLst>
          </p:cNvPr>
          <p:cNvCxnSpPr>
            <a:cxnSpLocks/>
          </p:cNvCxnSpPr>
          <p:nvPr/>
        </p:nvCxnSpPr>
        <p:spPr>
          <a:xfrm flipH="1">
            <a:off x="1327187" y="2502287"/>
            <a:ext cx="1" cy="25752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BB33B8F-69AD-096D-40FB-678F24A866E8}"/>
              </a:ext>
            </a:extLst>
          </p:cNvPr>
          <p:cNvSpPr txBox="1"/>
          <p:nvPr/>
        </p:nvSpPr>
        <p:spPr>
          <a:xfrm>
            <a:off x="679487" y="4802280"/>
            <a:ext cx="1328737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dk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Method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AC7A77-1E35-0E4E-F2A1-FE0770D2C103}"/>
              </a:ext>
            </a:extLst>
          </p:cNvPr>
          <p:cNvSpPr txBox="1"/>
          <p:nvPr/>
        </p:nvSpPr>
        <p:spPr>
          <a:xfrm>
            <a:off x="679487" y="2941918"/>
            <a:ext cx="1295400" cy="461665"/>
          </a:xfrm>
          <a:prstGeom prst="rect">
            <a:avLst/>
          </a:prstGeom>
          <a:solidFill>
            <a:srgbClr val="EEDCCA"/>
          </a:solidFill>
          <a:ln>
            <a:solidFill>
              <a:schemeClr val="dk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Soil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0DA481-E691-7B7F-F667-8C34272933EC}"/>
              </a:ext>
            </a:extLst>
          </p:cNvPr>
          <p:cNvSpPr txBox="1"/>
          <p:nvPr/>
        </p:nvSpPr>
        <p:spPr>
          <a:xfrm>
            <a:off x="679488" y="3886200"/>
            <a:ext cx="1295400" cy="461665"/>
          </a:xfrm>
          <a:prstGeom prst="rect">
            <a:avLst/>
          </a:prstGeom>
          <a:solidFill>
            <a:srgbClr val="C5ECFF"/>
          </a:solidFill>
          <a:ln>
            <a:solidFill>
              <a:schemeClr val="dk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Analyte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AD12147-BD25-14DD-6A50-1F858CA3C488}"/>
              </a:ext>
            </a:extLst>
          </p:cNvPr>
          <p:cNvSpPr txBox="1"/>
          <p:nvPr/>
        </p:nvSpPr>
        <p:spPr>
          <a:xfrm>
            <a:off x="3857333" y="1467966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Example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D074794-7C25-F2A0-5E7F-28D1D00EEB2E}"/>
              </a:ext>
            </a:extLst>
          </p:cNvPr>
          <p:cNvSpPr txBox="1"/>
          <p:nvPr/>
        </p:nvSpPr>
        <p:spPr>
          <a:xfrm>
            <a:off x="2572054" y="2030243"/>
            <a:ext cx="16764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dk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Phosphorus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C538D69-826C-F6F8-6CA8-9C0D86BFE412}"/>
              </a:ext>
            </a:extLst>
          </p:cNvPr>
          <p:cNvCxnSpPr>
            <a:cxnSpLocks/>
            <a:stCxn id="39" idx="3"/>
          </p:cNvCxnSpPr>
          <p:nvPr/>
        </p:nvCxnSpPr>
        <p:spPr>
          <a:xfrm>
            <a:off x="4248454" y="2230298"/>
            <a:ext cx="2854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E9FCE60-3704-369D-FB4E-CE276AACC99D}"/>
              </a:ext>
            </a:extLst>
          </p:cNvPr>
          <p:cNvCxnSpPr>
            <a:cxnSpLocks/>
          </p:cNvCxnSpPr>
          <p:nvPr/>
        </p:nvCxnSpPr>
        <p:spPr>
          <a:xfrm>
            <a:off x="4533900" y="2230298"/>
            <a:ext cx="0" cy="4063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16F74D9-1D3D-D1AE-2EB7-2DCE7DDE4E5F}"/>
              </a:ext>
            </a:extLst>
          </p:cNvPr>
          <p:cNvSpPr txBox="1"/>
          <p:nvPr/>
        </p:nvSpPr>
        <p:spPr>
          <a:xfrm>
            <a:off x="3354907" y="2751475"/>
            <a:ext cx="2128833" cy="384721"/>
          </a:xfrm>
          <a:prstGeom prst="rect">
            <a:avLst/>
          </a:prstGeom>
          <a:solidFill>
            <a:schemeClr val="bg1"/>
          </a:solidFill>
          <a:ln>
            <a:solidFill>
              <a:schemeClr val="dk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dirty="0" err="1">
                <a:solidFill>
                  <a:schemeClr val="tx2"/>
                </a:solidFill>
              </a:rPr>
              <a:t>Mehlich</a:t>
            </a:r>
            <a:r>
              <a:rPr lang="en-US" sz="1900" dirty="0">
                <a:solidFill>
                  <a:schemeClr val="tx2"/>
                </a:solidFill>
              </a:rPr>
              <a:t> 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F3441C2-24AD-7D7F-D0F9-BA2BA77C9430}"/>
              </a:ext>
            </a:extLst>
          </p:cNvPr>
          <p:cNvSpPr txBox="1"/>
          <p:nvPr/>
        </p:nvSpPr>
        <p:spPr>
          <a:xfrm>
            <a:off x="3359672" y="3299848"/>
            <a:ext cx="2128833" cy="384721"/>
          </a:xfrm>
          <a:prstGeom prst="rect">
            <a:avLst/>
          </a:prstGeom>
          <a:solidFill>
            <a:schemeClr val="bg1"/>
          </a:solidFill>
          <a:ln>
            <a:solidFill>
              <a:schemeClr val="dk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solidFill>
                  <a:schemeClr val="tx2"/>
                </a:solidFill>
              </a:rPr>
              <a:t>Formulation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B733170-E8AA-0F87-4380-7AA1522E4809}"/>
              </a:ext>
            </a:extLst>
          </p:cNvPr>
          <p:cNvSpPr txBox="1"/>
          <p:nvPr/>
        </p:nvSpPr>
        <p:spPr>
          <a:xfrm>
            <a:off x="3349977" y="3871206"/>
            <a:ext cx="2133597" cy="384721"/>
          </a:xfrm>
          <a:prstGeom prst="rect">
            <a:avLst/>
          </a:prstGeom>
          <a:solidFill>
            <a:schemeClr val="bg1"/>
          </a:solidFill>
          <a:ln>
            <a:solidFill>
              <a:schemeClr val="dk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solidFill>
                  <a:schemeClr val="tx2"/>
                </a:solidFill>
              </a:rPr>
              <a:t>Extraction basis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554D72F-5ED9-1C98-629F-5C04090F4E2F}"/>
              </a:ext>
            </a:extLst>
          </p:cNvPr>
          <p:cNvSpPr txBox="1"/>
          <p:nvPr/>
        </p:nvSpPr>
        <p:spPr>
          <a:xfrm>
            <a:off x="3354907" y="4430729"/>
            <a:ext cx="2133597" cy="384721"/>
          </a:xfrm>
          <a:prstGeom prst="rect">
            <a:avLst/>
          </a:prstGeom>
          <a:solidFill>
            <a:schemeClr val="bg1"/>
          </a:solidFill>
          <a:ln>
            <a:solidFill>
              <a:schemeClr val="dk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solidFill>
                  <a:schemeClr val="tx2"/>
                </a:solidFill>
              </a:rPr>
              <a:t>Extraction ratio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F3A9E10-8D72-3A90-234D-B2BAF05B5304}"/>
              </a:ext>
            </a:extLst>
          </p:cNvPr>
          <p:cNvSpPr txBox="1"/>
          <p:nvPr/>
        </p:nvSpPr>
        <p:spPr>
          <a:xfrm>
            <a:off x="3349976" y="6066714"/>
            <a:ext cx="2133597" cy="384721"/>
          </a:xfrm>
          <a:prstGeom prst="rect">
            <a:avLst/>
          </a:prstGeom>
          <a:solidFill>
            <a:schemeClr val="bg1"/>
          </a:solidFill>
          <a:ln>
            <a:solidFill>
              <a:schemeClr val="dk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solidFill>
                  <a:schemeClr val="tx2"/>
                </a:solidFill>
              </a:rPr>
              <a:t>Reporting unit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AAA72D9-149F-3E7C-F81F-F0154FDDEAD5}"/>
              </a:ext>
            </a:extLst>
          </p:cNvPr>
          <p:cNvSpPr txBox="1"/>
          <p:nvPr/>
        </p:nvSpPr>
        <p:spPr>
          <a:xfrm>
            <a:off x="3359672" y="5511758"/>
            <a:ext cx="2133597" cy="384721"/>
          </a:xfrm>
          <a:prstGeom prst="rect">
            <a:avLst/>
          </a:prstGeom>
          <a:solidFill>
            <a:schemeClr val="bg1"/>
          </a:solidFill>
          <a:ln>
            <a:solidFill>
              <a:schemeClr val="dk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solidFill>
                  <a:schemeClr val="tx2"/>
                </a:solidFill>
              </a:rPr>
              <a:t>Instrument ICP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5017651-D454-E07C-9E35-1F07690D4673}"/>
              </a:ext>
            </a:extLst>
          </p:cNvPr>
          <p:cNvSpPr txBox="1"/>
          <p:nvPr/>
        </p:nvSpPr>
        <p:spPr>
          <a:xfrm>
            <a:off x="6037208" y="2065824"/>
            <a:ext cx="4038595" cy="323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ts val="2400"/>
              </a:lnSpc>
              <a:spcBef>
                <a:spcPts val="0"/>
              </a:spcBef>
              <a:spcAft>
                <a:spcPts val="85"/>
              </a:spcAft>
            </a:pPr>
            <a:r>
              <a:rPr lang="en-US" sz="2000" b="1" kern="1400" dirty="0">
                <a:ln>
                  <a:noFill/>
                </a:ln>
                <a:solidFill>
                  <a:schemeClr val="tx2"/>
                </a:solidFill>
                <a:effectLst/>
                <a:cs typeface="Arial" panose="020B0604020202020204" pitchFamily="34" charset="0"/>
              </a:rPr>
              <a:t>Additional identifiers:</a:t>
            </a:r>
          </a:p>
          <a:p>
            <a:pPr marL="0" marR="0" indent="0">
              <a:lnSpc>
                <a:spcPts val="2400"/>
              </a:lnSpc>
              <a:spcBef>
                <a:spcPts val="0"/>
              </a:spcBef>
              <a:spcAft>
                <a:spcPts val="85"/>
              </a:spcAft>
            </a:pPr>
            <a:endParaRPr lang="en-US" sz="1700" kern="1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marR="0" indent="-285750">
              <a:lnSpc>
                <a:spcPts val="2400"/>
              </a:lnSpc>
              <a:spcBef>
                <a:spcPts val="0"/>
              </a:spcBef>
              <a:spcAft>
                <a:spcPts val="85"/>
              </a:spcAft>
              <a:buFontTx/>
              <a:buChar char="-"/>
            </a:pPr>
            <a:r>
              <a:rPr lang="en-US" sz="1700" kern="140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Alternate reporting unit</a:t>
            </a:r>
          </a:p>
          <a:p>
            <a:pPr marL="285750" marR="0" indent="-285750">
              <a:lnSpc>
                <a:spcPts val="2400"/>
              </a:lnSpc>
              <a:spcBef>
                <a:spcPts val="0"/>
              </a:spcBef>
              <a:spcAft>
                <a:spcPts val="85"/>
              </a:spcAft>
              <a:buFontTx/>
              <a:buChar char="-"/>
            </a:pPr>
            <a:r>
              <a:rPr lang="en-US" sz="1700" kern="1400" dirty="0">
                <a:solidFill>
                  <a:srgbClr val="000000"/>
                </a:solidFill>
                <a:cs typeface="Arial" panose="020B0604020202020204" pitchFamily="34" charset="0"/>
              </a:rPr>
              <a:t>Method: measured or calculated</a:t>
            </a:r>
            <a:endParaRPr lang="en-US" sz="1700" kern="1400" dirty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marL="285750" marR="0" indent="-285750">
              <a:lnSpc>
                <a:spcPts val="2400"/>
              </a:lnSpc>
              <a:spcBef>
                <a:spcPts val="0"/>
              </a:spcBef>
              <a:spcAft>
                <a:spcPts val="85"/>
              </a:spcAft>
              <a:buFontTx/>
              <a:buChar char="-"/>
            </a:pPr>
            <a:r>
              <a:rPr lang="en-US" sz="1700" kern="140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Acceptance criteria: official, provisional, experimental, proprietary</a:t>
            </a:r>
          </a:p>
          <a:p>
            <a:pPr marL="285750" marR="0" indent="-285750">
              <a:lnSpc>
                <a:spcPts val="2400"/>
              </a:lnSpc>
              <a:spcBef>
                <a:spcPts val="0"/>
              </a:spcBef>
              <a:spcAft>
                <a:spcPts val="85"/>
              </a:spcAft>
              <a:buFontTx/>
              <a:buChar char="-"/>
            </a:pPr>
            <a:r>
              <a:rPr lang="en-US" sz="1700" kern="140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Regional work group approval</a:t>
            </a:r>
          </a:p>
          <a:p>
            <a:pPr marL="285750" indent="-285750">
              <a:lnSpc>
                <a:spcPts val="2400"/>
              </a:lnSpc>
              <a:spcBef>
                <a:spcPts val="0"/>
              </a:spcBef>
              <a:spcAft>
                <a:spcPts val="85"/>
              </a:spcAft>
              <a:buFontTx/>
              <a:buChar char="-"/>
            </a:pPr>
            <a:r>
              <a:rPr lang="en-US" sz="1700" kern="1400" dirty="0">
                <a:solidFill>
                  <a:srgbClr val="000000"/>
                </a:solidFill>
                <a:cs typeface="Arial" panose="020B0604020202020204" pitchFamily="34" charset="0"/>
              </a:rPr>
              <a:t>Former Modus v 1.0 code ID</a:t>
            </a:r>
          </a:p>
          <a:p>
            <a:pPr marL="285750" indent="-285750">
              <a:lnSpc>
                <a:spcPts val="2400"/>
              </a:lnSpc>
              <a:spcBef>
                <a:spcPts val="0"/>
              </a:spcBef>
              <a:spcAft>
                <a:spcPts val="85"/>
              </a:spcAft>
              <a:buFontTx/>
              <a:buChar char="-"/>
            </a:pPr>
            <a:r>
              <a:rPr lang="en-US" sz="1700" kern="1400" dirty="0">
                <a:solidFill>
                  <a:srgbClr val="000000"/>
                </a:solidFill>
                <a:cs typeface="Arial" panose="020B0604020202020204" pitchFamily="34" charset="0"/>
              </a:rPr>
              <a:t>Reference citation</a:t>
            </a:r>
          </a:p>
          <a:p>
            <a:pPr marL="285750" marR="0" indent="-285750">
              <a:lnSpc>
                <a:spcPts val="2400"/>
              </a:lnSpc>
              <a:spcBef>
                <a:spcPts val="0"/>
              </a:spcBef>
              <a:spcAft>
                <a:spcPts val="85"/>
              </a:spcAft>
              <a:buFontTx/>
              <a:buChar char="-"/>
            </a:pPr>
            <a:endParaRPr lang="en-US" sz="1700" kern="1400" dirty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4E3CDD7-A627-C062-A447-79ACEC415314}"/>
              </a:ext>
            </a:extLst>
          </p:cNvPr>
          <p:cNvSpPr txBox="1"/>
          <p:nvPr/>
        </p:nvSpPr>
        <p:spPr>
          <a:xfrm>
            <a:off x="3354907" y="4956802"/>
            <a:ext cx="2133597" cy="384721"/>
          </a:xfrm>
          <a:prstGeom prst="rect">
            <a:avLst/>
          </a:prstGeom>
          <a:solidFill>
            <a:schemeClr val="bg1"/>
          </a:solidFill>
          <a:ln>
            <a:solidFill>
              <a:schemeClr val="dk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solidFill>
                  <a:schemeClr val="tx2"/>
                </a:solidFill>
              </a:rPr>
              <a:t>Extraction time</a:t>
            </a:r>
          </a:p>
        </p:txBody>
      </p:sp>
      <p:pic>
        <p:nvPicPr>
          <p:cNvPr id="57" name="Content Placeholder 7" descr="Person holding rock and tube">
            <a:extLst>
              <a:ext uri="{FF2B5EF4-FFF2-40B4-BE49-F238E27FC236}">
                <a16:creationId xmlns:a16="http://schemas.microsoft.com/office/drawing/2014/main" id="{80C5334A-FB73-0A0E-DB97-FCE33AB477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5300" y="121765"/>
            <a:ext cx="2019301" cy="1346201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6710FC39-94A7-1AEA-19F4-072B4AF0FAF8}"/>
              </a:ext>
            </a:extLst>
          </p:cNvPr>
          <p:cNvSpPr txBox="1"/>
          <p:nvPr/>
        </p:nvSpPr>
        <p:spPr>
          <a:xfrm>
            <a:off x="6591300" y="5563622"/>
            <a:ext cx="28216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5C3D1E"/>
                </a:solidFill>
              </a:rPr>
              <a:t>806 Soil methods</a:t>
            </a:r>
          </a:p>
        </p:txBody>
      </p:sp>
    </p:spTree>
    <p:extLst>
      <p:ext uri="{BB962C8B-B14F-4D97-AF65-F5344CB8AC3E}">
        <p14:creationId xmlns:p14="http://schemas.microsoft.com/office/powerpoint/2010/main" val="666377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CC89D27-5EC2-6D6A-2696-CA1770A870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171162"/>
              </p:ext>
            </p:extLst>
          </p:nvPr>
        </p:nvGraphicFramePr>
        <p:xfrm>
          <a:off x="342900" y="1524000"/>
          <a:ext cx="9220199" cy="38152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9433">
                  <a:extLst>
                    <a:ext uri="{9D8B030D-6E8A-4147-A177-3AD203B41FA5}">
                      <a16:colId xmlns:a16="http://schemas.microsoft.com/office/drawing/2014/main" val="455475679"/>
                    </a:ext>
                  </a:extLst>
                </a:gridCol>
                <a:gridCol w="492586">
                  <a:extLst>
                    <a:ext uri="{9D8B030D-6E8A-4147-A177-3AD203B41FA5}">
                      <a16:colId xmlns:a16="http://schemas.microsoft.com/office/drawing/2014/main" val="3573273395"/>
                    </a:ext>
                  </a:extLst>
                </a:gridCol>
                <a:gridCol w="761669">
                  <a:extLst>
                    <a:ext uri="{9D8B030D-6E8A-4147-A177-3AD203B41FA5}">
                      <a16:colId xmlns:a16="http://schemas.microsoft.com/office/drawing/2014/main" val="3769294045"/>
                    </a:ext>
                  </a:extLst>
                </a:gridCol>
                <a:gridCol w="678197">
                  <a:extLst>
                    <a:ext uri="{9D8B030D-6E8A-4147-A177-3AD203B41FA5}">
                      <a16:colId xmlns:a16="http://schemas.microsoft.com/office/drawing/2014/main" val="1313691555"/>
                    </a:ext>
                  </a:extLst>
                </a:gridCol>
                <a:gridCol w="682042">
                  <a:extLst>
                    <a:ext uri="{9D8B030D-6E8A-4147-A177-3AD203B41FA5}">
                      <a16:colId xmlns:a16="http://schemas.microsoft.com/office/drawing/2014/main" val="2814714691"/>
                    </a:ext>
                  </a:extLst>
                </a:gridCol>
                <a:gridCol w="706663">
                  <a:extLst>
                    <a:ext uri="{9D8B030D-6E8A-4147-A177-3AD203B41FA5}">
                      <a16:colId xmlns:a16="http://schemas.microsoft.com/office/drawing/2014/main" val="1438963198"/>
                    </a:ext>
                  </a:extLst>
                </a:gridCol>
                <a:gridCol w="703236">
                  <a:extLst>
                    <a:ext uri="{9D8B030D-6E8A-4147-A177-3AD203B41FA5}">
                      <a16:colId xmlns:a16="http://schemas.microsoft.com/office/drawing/2014/main" val="386183947"/>
                    </a:ext>
                  </a:extLst>
                </a:gridCol>
                <a:gridCol w="880174">
                  <a:extLst>
                    <a:ext uri="{9D8B030D-6E8A-4147-A177-3AD203B41FA5}">
                      <a16:colId xmlns:a16="http://schemas.microsoft.com/office/drawing/2014/main" val="271005863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39711196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3128906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2830606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202826504"/>
                    </a:ext>
                  </a:extLst>
                </a:gridCol>
                <a:gridCol w="512731">
                  <a:extLst>
                    <a:ext uri="{9D8B030D-6E8A-4147-A177-3AD203B41FA5}">
                      <a16:colId xmlns:a16="http://schemas.microsoft.com/office/drawing/2014/main" val="2258663878"/>
                    </a:ext>
                  </a:extLst>
                </a:gridCol>
                <a:gridCol w="858868">
                  <a:extLst>
                    <a:ext uri="{9D8B030D-6E8A-4147-A177-3AD203B41FA5}">
                      <a16:colId xmlns:a16="http://schemas.microsoft.com/office/drawing/2014/main" val="1684617457"/>
                    </a:ext>
                  </a:extLst>
                </a:gridCol>
              </a:tblGrid>
              <a:tr h="2593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Matrix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Analyte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Extraction Name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Extraction reagent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effectLst/>
                        </a:rPr>
                        <a:t>Extraction Ratio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effectLst/>
                        </a:rPr>
                        <a:t>Extraction Basis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effectLst/>
                        </a:rPr>
                        <a:t>Extraction Time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effectLst/>
                        </a:rPr>
                        <a:t>Analyte Measurement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effectLst/>
                        </a:rPr>
                        <a:t>Aggregation Method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effectLst/>
                        </a:rPr>
                        <a:t>Reporting Unit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effectLst/>
                        </a:rPr>
                        <a:t>Alt Reporting Unit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effectLst/>
                        </a:rPr>
                        <a:t>Accept.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Status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Organization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73707375"/>
                  </a:ext>
                </a:extLst>
              </a:tr>
              <a:tr h="350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SOIL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solidFill>
                            <a:srgbClr val="0000FF"/>
                          </a:solidFill>
                          <a:effectLst/>
                        </a:rPr>
                        <a:t>Mehlich</a:t>
                      </a:r>
                      <a:r>
                        <a:rPr lang="en-US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 1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(0.05 M HCl + 0.0125 M H2SO4)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1:5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m/v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 min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ICP-OES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Measured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mg/kg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ppm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Official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ACTIVE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SERA-6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1179461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SOIL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Mehlich</a:t>
                      </a:r>
                      <a:r>
                        <a:rPr lang="en-US" sz="1100" u="none" strike="noStrike" dirty="0">
                          <a:effectLst/>
                        </a:rPr>
                        <a:t> 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(0.05 M HCl + 0.0125 M H2SO4)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1:5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m/v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 min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Spec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Measured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mg/kg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ppm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Official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ACTIVE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SERA-6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43827013"/>
                  </a:ext>
                </a:extLst>
              </a:tr>
              <a:tr h="3286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SOIL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Mehlich</a:t>
                      </a:r>
                      <a:r>
                        <a:rPr lang="en-US" sz="1100" u="none" strike="noStrike" dirty="0">
                          <a:effectLst/>
                        </a:rPr>
                        <a:t> 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u="none" strike="noStrike" dirty="0">
                          <a:effectLst/>
                        </a:rPr>
                        <a:t>(0.2N CH3COOH + 0.015N NH4F + 0.2N NH4Cl + 0.012N HCl)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1:10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m/v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 min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ICP-OES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Measured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mg/kg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ppm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Official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ACTIVE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NCSU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82910991"/>
                  </a:ext>
                </a:extLst>
              </a:tr>
              <a:tr h="432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SOIL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Mehlich</a:t>
                      </a:r>
                      <a:r>
                        <a:rPr lang="en-US" sz="1100" u="none" strike="noStrike" dirty="0">
                          <a:effectLst/>
                        </a:rPr>
                        <a:t> 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u="none" strike="noStrike">
                          <a:effectLst/>
                        </a:rPr>
                        <a:t>(0.2N CH3COOH + 0.015N NH4F + 0.2N NH4Cl + 0.012N HCl)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1:10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m/v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 min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Spec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Measured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mg/kg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ppm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Official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ACTIVE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NCSU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86652032"/>
                  </a:ext>
                </a:extLst>
              </a:tr>
              <a:tr h="292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SOIL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Mehlich</a:t>
                      </a:r>
                      <a:r>
                        <a:rPr lang="en-US" sz="1100" u="none" strike="noStrike" dirty="0">
                          <a:effectLst/>
                        </a:rPr>
                        <a:t> 3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u="none" strike="noStrike">
                          <a:effectLst/>
                        </a:rPr>
                        <a:t>(0.2N CH3COOH + 0.25N NH4NO3 + 0.013N HNO3 + 0.015N NH4F + 0.001M EDTA)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1:10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v/v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 min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ICP-OES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Measured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mg/dm3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mg/kg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Official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ACTIVE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SERA-6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19711502"/>
                  </a:ext>
                </a:extLst>
              </a:tr>
              <a:tr h="292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SOIL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Mehlich</a:t>
                      </a:r>
                      <a:r>
                        <a:rPr lang="en-US" sz="1100" u="none" strike="noStrike" dirty="0">
                          <a:effectLst/>
                        </a:rPr>
                        <a:t> 3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u="none" strike="noStrike">
                          <a:effectLst/>
                        </a:rPr>
                        <a:t>(0.2N CH3COOH + 0.25N NH4NO3 + 0.013N HNO3 + 0.015N NH4F + 0.001M EDTA)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1:10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v/v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 min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Spec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Measured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mg/dm3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mg/kg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Official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ACTIVE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SERA-6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90827918"/>
                  </a:ext>
                </a:extLst>
              </a:tr>
              <a:tr h="4328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SOIL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Mehlich</a:t>
                      </a:r>
                      <a:r>
                        <a:rPr lang="en-US" sz="1100" u="none" strike="noStrike" dirty="0">
                          <a:effectLst/>
                        </a:rPr>
                        <a:t> 3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u="none" strike="noStrike">
                          <a:effectLst/>
                        </a:rPr>
                        <a:t>(0.2N CH3COOH + 0.25N NH4NO3 + 0.013N HNO3 + 0.015N NH4F + 0.001M EDTA)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1:10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m/v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 min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ICP-OES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Measured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mg/kg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ppm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Official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ACTIVE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SERA-6, NCERA-13, NEC-1812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68557728"/>
                  </a:ext>
                </a:extLst>
              </a:tr>
              <a:tr h="405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SOIL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Mehlich</a:t>
                      </a:r>
                      <a:r>
                        <a:rPr lang="en-US" sz="1100" u="none" strike="noStrike" dirty="0">
                          <a:effectLst/>
                        </a:rPr>
                        <a:t> 3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u="none" strike="noStrike">
                          <a:effectLst/>
                        </a:rPr>
                        <a:t>(0.2N CH3COOH + 0.25N NH4NO3 + 0.013N HNO3 + 0.015N NH4F + 0.001M EDTA)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1:10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m/v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 min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Spec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Measured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mg/kg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ppm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Official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ACTIVE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SERA-6, NCERA-13, NEC-1812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3356590"/>
                  </a:ext>
                </a:extLst>
              </a:tr>
            </a:tbl>
          </a:graphicData>
        </a:graphic>
      </p:graphicFrame>
      <p:sp>
        <p:nvSpPr>
          <p:cNvPr id="3" name="Text Box 1031">
            <a:extLst>
              <a:ext uri="{FF2B5EF4-FFF2-40B4-BE49-F238E27FC236}">
                <a16:creationId xmlns:a16="http://schemas.microsoft.com/office/drawing/2014/main" id="{3087EA32-6200-BE31-BFB3-8D71CF382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304800"/>
            <a:ext cx="4876800" cy="52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1">
                    <a:lumMod val="75000"/>
                  </a:schemeClr>
                </a:solidFill>
              </a:rPr>
              <a:t>Modus v2 soil P example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2DA985-9627-7F12-3266-8387C6900639}"/>
              </a:ext>
            </a:extLst>
          </p:cNvPr>
          <p:cNvSpPr txBox="1"/>
          <p:nvPr/>
        </p:nvSpPr>
        <p:spPr>
          <a:xfrm>
            <a:off x="571500" y="5562600"/>
            <a:ext cx="6629399" cy="389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1600" dirty="0">
                <a:solidFill>
                  <a:schemeClr val="tx2"/>
                </a:solidFill>
                <a:latin typeface="+mj-lt"/>
              </a:rPr>
              <a:t>52 soil P extraction methods, additional 12 calculated P methods.</a:t>
            </a:r>
            <a:endParaRPr lang="en-US" sz="1600" kern="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95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F0AD647-779D-E908-F217-BFE62FBE8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295400"/>
            <a:ext cx="9067800" cy="4876800"/>
          </a:xfrm>
        </p:spPr>
        <p:txBody>
          <a:bodyPr>
            <a:normAutofit/>
          </a:bodyPr>
          <a:lstStyle/>
          <a:p>
            <a:pPr marL="675124" lvl="1" indent="-289339">
              <a:lnSpc>
                <a:spcPts val="22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9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precise in describing test methods, some v1.0 methods could be ambiguous and in some cases map to more than one v2.0 method.</a:t>
            </a:r>
          </a:p>
          <a:p>
            <a:pPr marL="675124" lvl="1" indent="-289339">
              <a:lnSpc>
                <a:spcPts val="22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9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 more information about each test method broke out so categorizing or searching/filtering methods is easier and more accurate.</a:t>
            </a:r>
          </a:p>
          <a:p>
            <a:pPr marL="675124" lvl="1" indent="-289339">
              <a:lnSpc>
                <a:spcPts val="22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9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 a reference to the citation for a test method where possible, so it is very clear on the method being described.</a:t>
            </a:r>
          </a:p>
          <a:p>
            <a:pPr marL="675124" lvl="1" indent="-289339">
              <a:lnSpc>
                <a:spcPts val="22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9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Applies the ISO19156 principles for observing and measuring and reporting the results unambiguously, meaning the data is organized in a more structured way with better semantic and syntactic descriptions. </a:t>
            </a:r>
          </a:p>
          <a:p>
            <a:pPr marL="675124" lvl="1" indent="-289339">
              <a:lnSpc>
                <a:spcPts val="22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9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V2.0 is a dynamic, living standard. Clear process and support to handle addition of new methods via </a:t>
            </a:r>
            <a:r>
              <a:rPr lang="en-US" sz="1900" b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AgGateway</a:t>
            </a:r>
            <a:r>
              <a:rPr lang="en-US" sz="19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standard processes providing ongoing stewardship for Modus.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9CEBA2-E4EA-2ED1-BB1D-D91BEE9BFA33}"/>
              </a:ext>
            </a:extLst>
          </p:cNvPr>
          <p:cNvSpPr txBox="1">
            <a:spLocks/>
          </p:cNvSpPr>
          <p:nvPr/>
        </p:nvSpPr>
        <p:spPr>
          <a:xfrm>
            <a:off x="266700" y="457200"/>
            <a:ext cx="4114800" cy="322509"/>
          </a:xfrm>
          <a:prstGeom prst="rect">
            <a:avLst/>
          </a:prstGeom>
        </p:spPr>
        <p:txBody>
          <a:bodyPr anchor="ctr"/>
          <a:lstStyle>
            <a:lvl1pPr marL="182879" marR="0" indent="-182879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defRPr>
            </a:lvl1pPr>
            <a:lvl2pPr marL="493775" marR="0" indent="-21945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792479" marR="0" indent="-24384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066800" marR="0" indent="-24384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1234439" marR="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560320" marR="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017520" marR="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474720" marR="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3931920" marR="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None/>
            </a:pPr>
            <a:r>
              <a:rPr lang="en-US" sz="2025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New in Modus v2.0?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A98ACD12-ED7E-72CD-367A-EE9009C03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432" y="63526"/>
            <a:ext cx="1789424" cy="78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73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F0AD647-779D-E908-F217-BFE62FBE8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752600"/>
            <a:ext cx="4572000" cy="4191000"/>
          </a:xfrm>
        </p:spPr>
        <p:txBody>
          <a:bodyPr>
            <a:normAutofit/>
          </a:bodyPr>
          <a:lstStyle/>
          <a:p>
            <a:pPr marL="385785" lvl="1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 Cracker, </a:t>
            </a:r>
            <a:r>
              <a:rPr lang="en-US" sz="1900" b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AgGateway</a:t>
            </a:r>
            <a:r>
              <a:rPr lang="en-US" sz="19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85785" lvl="1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Andres Ferreyra, Syngenta Digital</a:t>
            </a:r>
          </a:p>
          <a:p>
            <a:pPr marL="385785" lvl="1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Randall Warden, A&amp;L Great Lakes</a:t>
            </a:r>
          </a:p>
          <a:p>
            <a:pPr marL="385785" lvl="1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Robert Miller, ALP Program</a:t>
            </a:r>
          </a:p>
          <a:p>
            <a:pPr marL="385785" lvl="1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Jodi Jaynes, Sure-Tech</a:t>
            </a:r>
          </a:p>
          <a:p>
            <a:pPr marL="385785" lvl="1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Jason Ellsworth, Wilbur Ellis</a:t>
            </a:r>
          </a:p>
          <a:p>
            <a:pPr marL="385785" lvl="1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Brad Joern, Precision Planting</a:t>
            </a:r>
          </a:p>
          <a:p>
            <a:pPr marL="385785" lvl="1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Corey Lacey, United Soils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9CEBA2-E4EA-2ED1-BB1D-D91BEE9BFA33}"/>
              </a:ext>
            </a:extLst>
          </p:cNvPr>
          <p:cNvSpPr txBox="1">
            <a:spLocks/>
          </p:cNvSpPr>
          <p:nvPr/>
        </p:nvSpPr>
        <p:spPr>
          <a:xfrm>
            <a:off x="266700" y="689618"/>
            <a:ext cx="4114800" cy="322509"/>
          </a:xfrm>
          <a:prstGeom prst="rect">
            <a:avLst/>
          </a:prstGeom>
        </p:spPr>
        <p:txBody>
          <a:bodyPr anchor="ctr"/>
          <a:lstStyle>
            <a:lvl1pPr marL="182879" marR="0" indent="-182879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defRPr>
            </a:lvl1pPr>
            <a:lvl2pPr marL="493775" marR="0" indent="-21945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792479" marR="0" indent="-24384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066800" marR="0" indent="-24384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1234439" marR="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560320" marR="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017520" marR="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474720" marR="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3931920" marR="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None/>
            </a:pPr>
            <a:r>
              <a:rPr lang="en-US" sz="2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AgGateway</a:t>
            </a:r>
            <a:endParaRPr lang="en-US" sz="2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A98ACD12-ED7E-72CD-367A-EE9009C03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432" y="63526"/>
            <a:ext cx="1789424" cy="7873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FE49C3-0D3D-17BB-FDAC-21477DD420B1}"/>
              </a:ext>
            </a:extLst>
          </p:cNvPr>
          <p:cNvSpPr txBox="1"/>
          <p:nvPr/>
        </p:nvSpPr>
        <p:spPr>
          <a:xfrm>
            <a:off x="495300" y="984174"/>
            <a:ext cx="6629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</a:rPr>
              <a:t>WG04 Ag Lab Data Standardization Committee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B8602C-DECA-C566-2A1D-105AAE01EB61}"/>
              </a:ext>
            </a:extLst>
          </p:cNvPr>
          <p:cNvSpPr txBox="1"/>
          <p:nvPr/>
        </p:nvSpPr>
        <p:spPr>
          <a:xfrm>
            <a:off x="1181100" y="5181600"/>
            <a:ext cx="87823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https://www.aggateway.org/Portals/1010/2020-04-07%20Soils%20Flyer-SR.pdf?ver=2020-04-07-114007-097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D2D904-25B9-F8DB-D308-700AFF1EBB3B}"/>
              </a:ext>
            </a:extLst>
          </p:cNvPr>
          <p:cNvSpPr txBox="1"/>
          <p:nvPr/>
        </p:nvSpPr>
        <p:spPr>
          <a:xfrm>
            <a:off x="6497639" y="2490574"/>
            <a:ext cx="2890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2F1F0F"/>
                </a:solidFill>
              </a:rPr>
              <a:t>ModusStandard.org</a:t>
            </a:r>
          </a:p>
        </p:txBody>
      </p:sp>
    </p:spTree>
    <p:extLst>
      <p:ext uri="{BB962C8B-B14F-4D97-AF65-F5344CB8AC3E}">
        <p14:creationId xmlns:p14="http://schemas.microsoft.com/office/powerpoint/2010/main" val="2762808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613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92DA72-A033-B37E-826F-E9B0414EEAC6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State in 2018: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Most adopted format within the lab industry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Strong for its Controlled Vocabulary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XML format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Existing Schema: Soil, Plant, Water, Manure, Nematodes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Needed to: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Become a true “Open Source”  product with a clear license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(“rules of engagement”)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Set up a process for future maintenance and progress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Evolve to other serialization formats like JSON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Clean up the vocabularies, create version 2, engage the certification organizations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727C04-2B77-1772-9DB0-64303B696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60985" y="1151757"/>
            <a:ext cx="7446020" cy="10005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Modus Agronomic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Testing Lab Standard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22FCC13-C358-2D01-C94A-A48B841D6182}"/>
              </a:ext>
            </a:extLst>
          </p:cNvPr>
          <p:cNvGrpSpPr/>
          <p:nvPr/>
        </p:nvGrpSpPr>
        <p:grpSpPr>
          <a:xfrm>
            <a:off x="7219566" y="4222968"/>
            <a:ext cx="1570557" cy="712213"/>
            <a:chOff x="6858000" y="3100040"/>
            <a:chExt cx="1861400" cy="844104"/>
          </a:xfrm>
        </p:grpSpPr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C25E1AD5-722B-EAEA-C80E-427C024F7AF1}"/>
                </a:ext>
              </a:extLst>
            </p:cNvPr>
            <p:cNvSpPr/>
            <p:nvPr/>
          </p:nvSpPr>
          <p:spPr bwMode="auto">
            <a:xfrm>
              <a:off x="6858000" y="3182144"/>
              <a:ext cx="76200" cy="762000"/>
            </a:xfrm>
            <a:prstGeom prst="rightBrac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7153" tIns="38576" rIns="77153" bIns="38576" numCol="1" rtlCol="0" anchor="t" anchorCtr="0" compatLnSpc="1">
              <a:prstTxWarp prst="textNoShape">
                <a:avLst/>
              </a:prstTxWarp>
            </a:bodyPr>
            <a:lstStyle/>
            <a:p>
              <a:pPr defTabSz="771571"/>
              <a:endParaRPr lang="en-US" sz="1519" b="1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DB0B25F-BAFE-107D-FF9E-D8A777BD0D10}"/>
                </a:ext>
              </a:extLst>
            </p:cNvPr>
            <p:cNvSpPr txBox="1"/>
            <p:nvPr/>
          </p:nvSpPr>
          <p:spPr>
            <a:xfrm>
              <a:off x="7087045" y="3100040"/>
              <a:ext cx="1632355" cy="7660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Moved to</a:t>
              </a:r>
            </a:p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AgGateway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0690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3AD6E2C-83DD-6143-4FEB-A74BB1C3AF46}"/>
              </a:ext>
            </a:extLst>
          </p:cNvPr>
          <p:cNvCxnSpPr>
            <a:cxnSpLocks/>
          </p:cNvCxnSpPr>
          <p:nvPr/>
        </p:nvCxnSpPr>
        <p:spPr>
          <a:xfrm flipV="1">
            <a:off x="5584890" y="2798645"/>
            <a:ext cx="2133600" cy="1845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Logo, company name&#10;&#10;Description automatically generated">
            <a:extLst>
              <a:ext uri="{FF2B5EF4-FFF2-40B4-BE49-F238E27FC236}">
                <a16:creationId xmlns:a16="http://schemas.microsoft.com/office/drawing/2014/main" id="{4DDC9AFB-EC05-DE34-D211-6C7BCBE999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688" y="971602"/>
            <a:ext cx="1590082" cy="1590082"/>
          </a:xfrm>
          <a:prstGeom prst="rect">
            <a:avLst/>
          </a:prstGeom>
        </p:spPr>
      </p:pic>
      <p:sp>
        <p:nvSpPr>
          <p:cNvPr id="3" name="Text Box 1031"/>
          <p:cNvSpPr txBox="1">
            <a:spLocks noChangeArrowheads="1"/>
          </p:cNvSpPr>
          <p:nvPr/>
        </p:nvSpPr>
        <p:spPr bwMode="auto">
          <a:xfrm>
            <a:off x="2953321" y="673138"/>
            <a:ext cx="4337449" cy="111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 algn="ctr">
              <a:lnSpc>
                <a:spcPts val="4100"/>
              </a:lnSpc>
              <a:spcBef>
                <a:spcPct val="50000"/>
              </a:spcBef>
              <a:defRPr/>
            </a:pPr>
            <a:r>
              <a:rPr lang="en-US" sz="3400" b="1" dirty="0">
                <a:solidFill>
                  <a:srgbClr val="000000"/>
                </a:solidFill>
              </a:rPr>
              <a:t>ALP a network that drives lab quality</a:t>
            </a:r>
            <a:endParaRPr lang="en-US" sz="3400" dirty="0">
              <a:solidFill>
                <a:srgbClr val="000000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8450245" y="6511411"/>
            <a:ext cx="1811706" cy="26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100" dirty="0"/>
              <a:t>Miller and Czyryca, 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D1224B-CBD0-13E9-59BB-843EB18111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93" y="2198190"/>
            <a:ext cx="935226" cy="1095968"/>
          </a:xfrm>
          <a:prstGeom prst="rect">
            <a:avLst/>
          </a:prstGeom>
        </p:spPr>
      </p:pic>
      <p:pic>
        <p:nvPicPr>
          <p:cNvPr id="6" name="Picture 8" descr="Image result for WEPAL ISE">
            <a:extLst>
              <a:ext uri="{FF2B5EF4-FFF2-40B4-BE49-F238E27FC236}">
                <a16:creationId xmlns:a16="http://schemas.microsoft.com/office/drawing/2014/main" id="{F05697FF-12A1-DC6B-6CBC-3D649807F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3" y="1376369"/>
            <a:ext cx="1071498" cy="88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ASPAC soils">
            <a:extLst>
              <a:ext uri="{FF2B5EF4-FFF2-40B4-BE49-F238E27FC236}">
                <a16:creationId xmlns:a16="http://schemas.microsoft.com/office/drawing/2014/main" id="{DEC25BFD-B045-4DD8-3FAE-3A5C7716F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91" y="2389687"/>
            <a:ext cx="1030529" cy="103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C03C87F-3897-4E86-CF08-EB9E02C9AF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064" y="5497444"/>
            <a:ext cx="1129396" cy="442645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DEBCC22B-4194-FE77-F119-66AD3DCFEC2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733" y="5404430"/>
            <a:ext cx="569214" cy="569214"/>
          </a:xfrm>
          <a:prstGeom prst="rect">
            <a:avLst/>
          </a:prstGeom>
        </p:spPr>
      </p:pic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B35D95D3-83B4-B95B-494C-D79EEE4358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741" y="5404430"/>
            <a:ext cx="1203438" cy="5295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81B5305-25DC-1F7E-824E-186A47F6BBEE}"/>
              </a:ext>
            </a:extLst>
          </p:cNvPr>
          <p:cNvSpPr txBox="1"/>
          <p:nvPr/>
        </p:nvSpPr>
        <p:spPr>
          <a:xfrm>
            <a:off x="8351790" y="2557817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SERA-IEG-6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D0771E-CD61-F164-B3CA-ABA709FA3013}"/>
              </a:ext>
            </a:extLst>
          </p:cNvPr>
          <p:cNvSpPr txBox="1"/>
          <p:nvPr/>
        </p:nvSpPr>
        <p:spPr>
          <a:xfrm>
            <a:off x="8426221" y="4012308"/>
            <a:ext cx="1504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NCERA-13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527FBA-3096-366B-9C48-5E4CAC08AEEB}"/>
              </a:ext>
            </a:extLst>
          </p:cNvPr>
          <p:cNvSpPr txBox="1"/>
          <p:nvPr/>
        </p:nvSpPr>
        <p:spPr>
          <a:xfrm>
            <a:off x="8378677" y="3214853"/>
            <a:ext cx="14486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NECC-1312</a:t>
            </a:r>
          </a:p>
        </p:txBody>
      </p:sp>
      <p:pic>
        <p:nvPicPr>
          <p:cNvPr id="29" name="Picture 28" descr="Text, logo, company name&#10;&#10;Description automatically generated">
            <a:extLst>
              <a:ext uri="{FF2B5EF4-FFF2-40B4-BE49-F238E27FC236}">
                <a16:creationId xmlns:a16="http://schemas.microsoft.com/office/drawing/2014/main" id="{875CF13A-34C5-29FC-E856-3AC9B0AFD8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11" y="3684065"/>
            <a:ext cx="1911914" cy="53057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23811E3-2551-6C9B-216F-35CC1C0EB985}"/>
              </a:ext>
            </a:extLst>
          </p:cNvPr>
          <p:cNvSpPr txBox="1"/>
          <p:nvPr/>
        </p:nvSpPr>
        <p:spPr>
          <a:xfrm>
            <a:off x="5981700" y="2478509"/>
            <a:ext cx="1492716" cy="646331"/>
          </a:xfrm>
          <a:prstGeom prst="rect">
            <a:avLst/>
          </a:prstGeom>
          <a:solidFill>
            <a:schemeClr val="accent3"/>
          </a:solidFill>
          <a:ln w="31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Regional soil </a:t>
            </a:r>
          </a:p>
          <a:p>
            <a:r>
              <a:rPr lang="en-US" dirty="0">
                <a:solidFill>
                  <a:srgbClr val="0033CC"/>
                </a:solidFill>
              </a:rPr>
              <a:t>workgroups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D38B76F-1FDF-8A19-8EC1-A5F09649F82D}"/>
              </a:ext>
            </a:extLst>
          </p:cNvPr>
          <p:cNvCxnSpPr>
            <a:cxnSpLocks/>
          </p:cNvCxnSpPr>
          <p:nvPr/>
        </p:nvCxnSpPr>
        <p:spPr>
          <a:xfrm flipV="1">
            <a:off x="7718490" y="2100521"/>
            <a:ext cx="730772" cy="700265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19385C4-9583-F73B-10A7-B665B54A715F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7736625" y="2742483"/>
            <a:ext cx="615165" cy="56162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2C0EBEF-3BDD-4D68-C871-3C6FC7970FDF}"/>
              </a:ext>
            </a:extLst>
          </p:cNvPr>
          <p:cNvCxnSpPr>
            <a:cxnSpLocks/>
            <a:stCxn id="27" idx="1"/>
          </p:cNvCxnSpPr>
          <p:nvPr/>
        </p:nvCxnSpPr>
        <p:spPr>
          <a:xfrm flipH="1" flipV="1">
            <a:off x="7728215" y="2798645"/>
            <a:ext cx="650462" cy="600874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7C528C2-F643-3F58-CBD7-67162CE6CD2A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7724133" y="2800786"/>
            <a:ext cx="702088" cy="139618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6421C35-0D18-F904-DAA5-469F1912B343}"/>
              </a:ext>
            </a:extLst>
          </p:cNvPr>
          <p:cNvCxnSpPr>
            <a:cxnSpLocks/>
          </p:cNvCxnSpPr>
          <p:nvPr/>
        </p:nvCxnSpPr>
        <p:spPr>
          <a:xfrm flipV="1">
            <a:off x="2460690" y="4394552"/>
            <a:ext cx="2724404" cy="103328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3A7D293-9AD4-9151-F003-1C1964A65F91}"/>
              </a:ext>
            </a:extLst>
          </p:cNvPr>
          <p:cNvCxnSpPr>
            <a:cxnSpLocks/>
          </p:cNvCxnSpPr>
          <p:nvPr/>
        </p:nvCxnSpPr>
        <p:spPr>
          <a:xfrm flipV="1">
            <a:off x="5183147" y="3313563"/>
            <a:ext cx="1947" cy="108098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AFC3470-B87D-C321-28B0-CA16F627402D}"/>
              </a:ext>
            </a:extLst>
          </p:cNvPr>
          <p:cNvCxnSpPr>
            <a:cxnSpLocks/>
          </p:cNvCxnSpPr>
          <p:nvPr/>
        </p:nvCxnSpPr>
        <p:spPr>
          <a:xfrm flipH="1" flipV="1">
            <a:off x="5183147" y="4392693"/>
            <a:ext cx="2900729" cy="1011737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5052BAF-E25D-2340-65F3-123BDF18F69D}"/>
              </a:ext>
            </a:extLst>
          </p:cNvPr>
          <p:cNvCxnSpPr>
            <a:cxnSpLocks/>
          </p:cNvCxnSpPr>
          <p:nvPr/>
        </p:nvCxnSpPr>
        <p:spPr>
          <a:xfrm flipV="1">
            <a:off x="2460690" y="2816485"/>
            <a:ext cx="2149527" cy="336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TextBox 1026">
            <a:extLst>
              <a:ext uri="{FF2B5EF4-FFF2-40B4-BE49-F238E27FC236}">
                <a16:creationId xmlns:a16="http://schemas.microsoft.com/office/drawing/2014/main" id="{65134F22-C1B2-88AB-77D2-34BF075F209D}"/>
              </a:ext>
            </a:extLst>
          </p:cNvPr>
          <p:cNvSpPr txBox="1"/>
          <p:nvPr/>
        </p:nvSpPr>
        <p:spPr>
          <a:xfrm>
            <a:off x="4455274" y="3470436"/>
            <a:ext cx="1492716" cy="646331"/>
          </a:xfrm>
          <a:prstGeom prst="rect">
            <a:avLst/>
          </a:prstGeom>
          <a:solidFill>
            <a:schemeClr val="accent3"/>
          </a:solidFill>
          <a:ln w="31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33CC"/>
                </a:solidFill>
              </a:rPr>
              <a:t>Lab industry</a:t>
            </a:r>
          </a:p>
          <a:p>
            <a:pPr algn="ctr"/>
            <a:r>
              <a:rPr lang="en-US" dirty="0">
                <a:solidFill>
                  <a:srgbClr val="0033CC"/>
                </a:solidFill>
              </a:rPr>
              <a:t>associations</a:t>
            </a:r>
          </a:p>
        </p:txBody>
      </p:sp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C3FD10E1-917E-B810-108D-5B9D51512F49}"/>
              </a:ext>
            </a:extLst>
          </p:cNvPr>
          <p:cNvCxnSpPr>
            <a:cxnSpLocks/>
          </p:cNvCxnSpPr>
          <p:nvPr/>
        </p:nvCxnSpPr>
        <p:spPr>
          <a:xfrm flipH="1" flipV="1">
            <a:off x="1257252" y="1990552"/>
            <a:ext cx="1189104" cy="825932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C65E31CC-895C-608E-5CDC-8080470E0DC5}"/>
              </a:ext>
            </a:extLst>
          </p:cNvPr>
          <p:cNvCxnSpPr>
            <a:cxnSpLocks/>
          </p:cNvCxnSpPr>
          <p:nvPr/>
        </p:nvCxnSpPr>
        <p:spPr>
          <a:xfrm flipH="1">
            <a:off x="1458530" y="2816485"/>
            <a:ext cx="976551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AA417C88-81E0-6C31-4983-F08F7301356D}"/>
              </a:ext>
            </a:extLst>
          </p:cNvPr>
          <p:cNvCxnSpPr>
            <a:cxnSpLocks/>
            <a:stCxn id="1043" idx="0"/>
          </p:cNvCxnSpPr>
          <p:nvPr/>
        </p:nvCxnSpPr>
        <p:spPr>
          <a:xfrm flipH="1" flipV="1">
            <a:off x="5183147" y="4392693"/>
            <a:ext cx="527375" cy="1035147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3" name="Picture 1042" descr="Logo, company name&#10;&#10;Description automatically generated">
            <a:extLst>
              <a:ext uri="{FF2B5EF4-FFF2-40B4-BE49-F238E27FC236}">
                <a16:creationId xmlns:a16="http://schemas.microsoft.com/office/drawing/2014/main" id="{7FC855F5-2BC0-5A44-864D-F822BB7DD35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522" y="5427840"/>
            <a:ext cx="762000" cy="762000"/>
          </a:xfrm>
          <a:prstGeom prst="rect">
            <a:avLst/>
          </a:prstGeom>
        </p:spPr>
      </p:pic>
      <p:cxnSp>
        <p:nvCxnSpPr>
          <p:cNvPr id="1048" name="Straight Connector 1047">
            <a:extLst>
              <a:ext uri="{FF2B5EF4-FFF2-40B4-BE49-F238E27FC236}">
                <a16:creationId xmlns:a16="http://schemas.microsoft.com/office/drawing/2014/main" id="{E46A36FE-1106-25BF-6F23-DA1D3AEFC104}"/>
              </a:ext>
            </a:extLst>
          </p:cNvPr>
          <p:cNvCxnSpPr>
            <a:cxnSpLocks/>
          </p:cNvCxnSpPr>
          <p:nvPr/>
        </p:nvCxnSpPr>
        <p:spPr>
          <a:xfrm flipH="1">
            <a:off x="1894103" y="2816485"/>
            <a:ext cx="552253" cy="885681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4" name="Picture 4" descr="Related image">
            <a:extLst>
              <a:ext uri="{FF2B5EF4-FFF2-40B4-BE49-F238E27FC236}">
                <a16:creationId xmlns:a16="http://schemas.microsoft.com/office/drawing/2014/main" id="{2CB542B7-0559-823D-4489-B8A1D8ACB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154" y="67969"/>
            <a:ext cx="1504950" cy="95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B4EC81-265E-E27F-C6F5-FEF5AD6B8B5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52459" y="5543054"/>
            <a:ext cx="1195760" cy="410801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26E63CC3-4B24-DF57-FD7E-F8EEE4320FC5}"/>
              </a:ext>
            </a:extLst>
          </p:cNvPr>
          <p:cNvSpPr txBox="1"/>
          <p:nvPr/>
        </p:nvSpPr>
        <p:spPr>
          <a:xfrm>
            <a:off x="2823129" y="2505475"/>
            <a:ext cx="1492716" cy="646331"/>
          </a:xfrm>
          <a:prstGeom prst="rect">
            <a:avLst/>
          </a:prstGeom>
          <a:solidFill>
            <a:schemeClr val="accent3"/>
          </a:solidFill>
          <a:ln w="31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International PT providers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CFBD591-E5A3-A723-E98B-B5292A9C4DF9}"/>
              </a:ext>
            </a:extLst>
          </p:cNvPr>
          <p:cNvCxnSpPr>
            <a:cxnSpLocks/>
          </p:cNvCxnSpPr>
          <p:nvPr/>
        </p:nvCxnSpPr>
        <p:spPr>
          <a:xfrm flipH="1">
            <a:off x="4844158" y="4394551"/>
            <a:ext cx="338989" cy="940071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F9B4E0E-CB14-4375-A2B8-261B766BC6BC}"/>
              </a:ext>
            </a:extLst>
          </p:cNvPr>
          <p:cNvCxnSpPr>
            <a:cxnSpLocks/>
          </p:cNvCxnSpPr>
          <p:nvPr/>
        </p:nvCxnSpPr>
        <p:spPr>
          <a:xfrm flipV="1">
            <a:off x="3853558" y="4394979"/>
            <a:ext cx="1330239" cy="1078643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8" name="Picture 1037">
            <a:extLst>
              <a:ext uri="{FF2B5EF4-FFF2-40B4-BE49-F238E27FC236}">
                <a16:creationId xmlns:a16="http://schemas.microsoft.com/office/drawing/2014/main" id="{6F971394-680A-4BEB-9AD0-A36A68F49A4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18794" y="5497444"/>
            <a:ext cx="728622" cy="447936"/>
          </a:xfrm>
          <a:prstGeom prst="rect">
            <a:avLst/>
          </a:prstGeom>
        </p:spPr>
      </p:pic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FBE0F612-3784-6711-DF09-4B9A031E9AA9}"/>
              </a:ext>
            </a:extLst>
          </p:cNvPr>
          <p:cNvCxnSpPr>
            <a:cxnSpLocks/>
          </p:cNvCxnSpPr>
          <p:nvPr/>
        </p:nvCxnSpPr>
        <p:spPr>
          <a:xfrm flipH="1" flipV="1">
            <a:off x="5183147" y="4392693"/>
            <a:ext cx="1451338" cy="1035147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145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F6345B-73D9-42F5-AD0E-480D98E9C9F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647700" y="1676400"/>
            <a:ext cx="3276600" cy="4476069"/>
          </a:xfrm>
          <a:prstGeom prst="rect">
            <a:avLst/>
          </a:prstGeom>
        </p:spPr>
      </p:pic>
      <p:sp>
        <p:nvSpPr>
          <p:cNvPr id="6" name="Text Box 1031">
            <a:extLst>
              <a:ext uri="{FF2B5EF4-FFF2-40B4-BE49-F238E27FC236}">
                <a16:creationId xmlns:a16="http://schemas.microsoft.com/office/drawing/2014/main" id="{C5533307-B76D-EA37-1701-A10AD5F43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389670"/>
            <a:ext cx="5638799" cy="58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00"/>
                </a:solidFill>
              </a:rPr>
              <a:t>MASTPAWG soil collections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8E6571F6-7947-9DDF-B92D-618BEFED6ECD}"/>
              </a:ext>
            </a:extLst>
          </p:cNvPr>
          <p:cNvSpPr/>
          <p:nvPr/>
        </p:nvSpPr>
        <p:spPr>
          <a:xfrm>
            <a:off x="1438274" y="3097164"/>
            <a:ext cx="228600" cy="228600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8BCF4190-B219-CF5E-044F-8BFDDC4B711C}"/>
              </a:ext>
            </a:extLst>
          </p:cNvPr>
          <p:cNvSpPr/>
          <p:nvPr/>
        </p:nvSpPr>
        <p:spPr>
          <a:xfrm>
            <a:off x="1371600" y="4615543"/>
            <a:ext cx="228600" cy="228600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48EACF8C-B5E9-47CA-8BCB-D4CD8A85C244}"/>
              </a:ext>
            </a:extLst>
          </p:cNvPr>
          <p:cNvSpPr/>
          <p:nvPr/>
        </p:nvSpPr>
        <p:spPr>
          <a:xfrm>
            <a:off x="1624009" y="4724400"/>
            <a:ext cx="228600" cy="228600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FBC098ED-04B1-FB1E-2018-42B68D1AE4F3}"/>
              </a:ext>
            </a:extLst>
          </p:cNvPr>
          <p:cNvSpPr/>
          <p:nvPr/>
        </p:nvSpPr>
        <p:spPr>
          <a:xfrm>
            <a:off x="1376361" y="5295900"/>
            <a:ext cx="228600" cy="228600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761CC741-18F6-17DA-1880-10DBCDA0A0A6}"/>
              </a:ext>
            </a:extLst>
          </p:cNvPr>
          <p:cNvSpPr/>
          <p:nvPr/>
        </p:nvSpPr>
        <p:spPr>
          <a:xfrm>
            <a:off x="1090612" y="5838484"/>
            <a:ext cx="228600" cy="228600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0E532E81-A08D-B9CE-AF97-81A684B5A701}"/>
              </a:ext>
            </a:extLst>
          </p:cNvPr>
          <p:cNvSpPr/>
          <p:nvPr/>
        </p:nvSpPr>
        <p:spPr>
          <a:xfrm>
            <a:off x="1257300" y="5181600"/>
            <a:ext cx="228600" cy="228600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6AB8272F-CD22-0991-0944-E0129186CBC8}"/>
              </a:ext>
            </a:extLst>
          </p:cNvPr>
          <p:cNvSpPr/>
          <p:nvPr/>
        </p:nvSpPr>
        <p:spPr>
          <a:xfrm>
            <a:off x="1333500" y="5486400"/>
            <a:ext cx="228600" cy="228600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F8E8EC95-2C88-559B-FDE8-4AAC6AC9A34F}"/>
              </a:ext>
            </a:extLst>
          </p:cNvPr>
          <p:cNvSpPr/>
          <p:nvPr/>
        </p:nvSpPr>
        <p:spPr>
          <a:xfrm>
            <a:off x="1371600" y="4405993"/>
            <a:ext cx="228600" cy="228600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420E6565-E5C3-2637-789F-57B67B638847}"/>
              </a:ext>
            </a:extLst>
          </p:cNvPr>
          <p:cNvSpPr/>
          <p:nvPr/>
        </p:nvSpPr>
        <p:spPr>
          <a:xfrm>
            <a:off x="2781300" y="2181224"/>
            <a:ext cx="228600" cy="228600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BB003004-2474-0C64-1A97-54CCCAD4F96A}"/>
              </a:ext>
            </a:extLst>
          </p:cNvPr>
          <p:cNvSpPr/>
          <p:nvPr/>
        </p:nvSpPr>
        <p:spPr>
          <a:xfrm>
            <a:off x="1485900" y="2909887"/>
            <a:ext cx="228600" cy="228600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ication Sign 18">
            <a:extLst>
              <a:ext uri="{FF2B5EF4-FFF2-40B4-BE49-F238E27FC236}">
                <a16:creationId xmlns:a16="http://schemas.microsoft.com/office/drawing/2014/main" id="{2EDEC773-F107-2E70-C45B-834B67DA5CF0}"/>
              </a:ext>
            </a:extLst>
          </p:cNvPr>
          <p:cNvSpPr/>
          <p:nvPr/>
        </p:nvSpPr>
        <p:spPr>
          <a:xfrm>
            <a:off x="2128835" y="3186112"/>
            <a:ext cx="228600" cy="228600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ultiplication Sign 19">
            <a:extLst>
              <a:ext uri="{FF2B5EF4-FFF2-40B4-BE49-F238E27FC236}">
                <a16:creationId xmlns:a16="http://schemas.microsoft.com/office/drawing/2014/main" id="{FD6A88A4-128B-0AED-B443-D96AB8F304C3}"/>
              </a:ext>
            </a:extLst>
          </p:cNvPr>
          <p:cNvSpPr/>
          <p:nvPr/>
        </p:nvSpPr>
        <p:spPr>
          <a:xfrm>
            <a:off x="2328862" y="3148011"/>
            <a:ext cx="228600" cy="228600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ication Sign 20">
            <a:extLst>
              <a:ext uri="{FF2B5EF4-FFF2-40B4-BE49-F238E27FC236}">
                <a16:creationId xmlns:a16="http://schemas.microsoft.com/office/drawing/2014/main" id="{922723EB-DCBD-178B-DF35-FF01142B3858}"/>
              </a:ext>
            </a:extLst>
          </p:cNvPr>
          <p:cNvSpPr/>
          <p:nvPr/>
        </p:nvSpPr>
        <p:spPr>
          <a:xfrm>
            <a:off x="2728902" y="2533648"/>
            <a:ext cx="228600" cy="228600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B0D9F377-6C18-43D6-1EAB-6062C52D7CD1}"/>
              </a:ext>
            </a:extLst>
          </p:cNvPr>
          <p:cNvSpPr/>
          <p:nvPr/>
        </p:nvSpPr>
        <p:spPr>
          <a:xfrm>
            <a:off x="1524001" y="1874881"/>
            <a:ext cx="228600" cy="228600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1D219481-D89A-B29A-F167-E0A3A57CA99C}"/>
              </a:ext>
            </a:extLst>
          </p:cNvPr>
          <p:cNvSpPr/>
          <p:nvPr/>
        </p:nvSpPr>
        <p:spPr>
          <a:xfrm>
            <a:off x="1447800" y="1723004"/>
            <a:ext cx="228600" cy="228600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DC0B4D53-0F21-62F9-D098-778125BEC16C}"/>
              </a:ext>
            </a:extLst>
          </p:cNvPr>
          <p:cNvSpPr/>
          <p:nvPr/>
        </p:nvSpPr>
        <p:spPr>
          <a:xfrm>
            <a:off x="2628900" y="2671762"/>
            <a:ext cx="228600" cy="228600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BF1566D0-FAF7-95F8-7859-2647EE383652}"/>
              </a:ext>
            </a:extLst>
          </p:cNvPr>
          <p:cNvSpPr/>
          <p:nvPr/>
        </p:nvSpPr>
        <p:spPr>
          <a:xfrm>
            <a:off x="952500" y="5600700"/>
            <a:ext cx="228600" cy="228600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F1C583C0-C1A7-206A-293B-F3EA5C651717}"/>
              </a:ext>
            </a:extLst>
          </p:cNvPr>
          <p:cNvSpPr/>
          <p:nvPr/>
        </p:nvSpPr>
        <p:spPr>
          <a:xfrm>
            <a:off x="1947862" y="4068584"/>
            <a:ext cx="228600" cy="228600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ultiplication Sign 27">
            <a:extLst>
              <a:ext uri="{FF2B5EF4-FFF2-40B4-BE49-F238E27FC236}">
                <a16:creationId xmlns:a16="http://schemas.microsoft.com/office/drawing/2014/main" id="{C166C789-EB72-9899-B0FA-52B1FAD0FE55}"/>
              </a:ext>
            </a:extLst>
          </p:cNvPr>
          <p:cNvSpPr/>
          <p:nvPr/>
        </p:nvSpPr>
        <p:spPr>
          <a:xfrm>
            <a:off x="2271708" y="3325765"/>
            <a:ext cx="228600" cy="228600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ltiplication Sign 28">
            <a:extLst>
              <a:ext uri="{FF2B5EF4-FFF2-40B4-BE49-F238E27FC236}">
                <a16:creationId xmlns:a16="http://schemas.microsoft.com/office/drawing/2014/main" id="{DEF4DBA4-6282-3565-2E4C-E62331FD15EA}"/>
              </a:ext>
            </a:extLst>
          </p:cNvPr>
          <p:cNvSpPr/>
          <p:nvPr/>
        </p:nvSpPr>
        <p:spPr>
          <a:xfrm>
            <a:off x="1947862" y="3865473"/>
            <a:ext cx="228600" cy="228600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ultiplication Sign 29">
            <a:extLst>
              <a:ext uri="{FF2B5EF4-FFF2-40B4-BE49-F238E27FC236}">
                <a16:creationId xmlns:a16="http://schemas.microsoft.com/office/drawing/2014/main" id="{55912BDB-B799-3A28-D6E2-A63F0D9D2CDD}"/>
              </a:ext>
            </a:extLst>
          </p:cNvPr>
          <p:cNvSpPr/>
          <p:nvPr/>
        </p:nvSpPr>
        <p:spPr>
          <a:xfrm>
            <a:off x="1709736" y="3998824"/>
            <a:ext cx="228600" cy="228600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ultiplication Sign 30">
            <a:extLst>
              <a:ext uri="{FF2B5EF4-FFF2-40B4-BE49-F238E27FC236}">
                <a16:creationId xmlns:a16="http://schemas.microsoft.com/office/drawing/2014/main" id="{2E2F4410-CFF4-254D-BD4F-2F02011F7059}"/>
              </a:ext>
            </a:extLst>
          </p:cNvPr>
          <p:cNvSpPr/>
          <p:nvPr/>
        </p:nvSpPr>
        <p:spPr>
          <a:xfrm>
            <a:off x="2095497" y="3741648"/>
            <a:ext cx="228600" cy="228600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ultiplication Sign 31">
            <a:extLst>
              <a:ext uri="{FF2B5EF4-FFF2-40B4-BE49-F238E27FC236}">
                <a16:creationId xmlns:a16="http://schemas.microsoft.com/office/drawing/2014/main" id="{3AE31A07-C0DD-830D-8211-04A50DF22FF7}"/>
              </a:ext>
            </a:extLst>
          </p:cNvPr>
          <p:cNvSpPr/>
          <p:nvPr/>
        </p:nvSpPr>
        <p:spPr>
          <a:xfrm>
            <a:off x="2109786" y="4008349"/>
            <a:ext cx="228600" cy="228600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F69C095-A10D-8593-883E-52DB77F40A9C}"/>
              </a:ext>
            </a:extLst>
          </p:cNvPr>
          <p:cNvSpPr txBox="1"/>
          <p:nvPr/>
        </p:nvSpPr>
        <p:spPr>
          <a:xfrm>
            <a:off x="4613345" y="1649979"/>
            <a:ext cx="5172085" cy="1446226"/>
          </a:xfrm>
          <a:prstGeom prst="rect">
            <a:avLst/>
          </a:prstGeom>
          <a:solidFill>
            <a:schemeClr val="bg1">
              <a:alpha val="17000"/>
            </a:schemeClr>
          </a:solidFill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ts val="27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1900" dirty="0">
                <a:solidFill>
                  <a:srgbClr val="000000"/>
                </a:solidFill>
              </a:rPr>
              <a:t>ALP has collected 28 soils across the Mid-Atlantic region since 2006, representing four physiographic units, and provide proficiency testing services to 11 labs across the region.</a:t>
            </a:r>
          </a:p>
        </p:txBody>
      </p:sp>
      <p:sp>
        <p:nvSpPr>
          <p:cNvPr id="34" name="Multiplication Sign 33">
            <a:extLst>
              <a:ext uri="{FF2B5EF4-FFF2-40B4-BE49-F238E27FC236}">
                <a16:creationId xmlns:a16="http://schemas.microsoft.com/office/drawing/2014/main" id="{D93FB889-82FA-672D-00C7-5CAFDBCBC8E2}"/>
              </a:ext>
            </a:extLst>
          </p:cNvPr>
          <p:cNvSpPr/>
          <p:nvPr/>
        </p:nvSpPr>
        <p:spPr>
          <a:xfrm>
            <a:off x="1666874" y="4427315"/>
            <a:ext cx="228600" cy="228600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Multiplication Sign 34">
            <a:extLst>
              <a:ext uri="{FF2B5EF4-FFF2-40B4-BE49-F238E27FC236}">
                <a16:creationId xmlns:a16="http://schemas.microsoft.com/office/drawing/2014/main" id="{51D9A37E-DF09-A289-99B0-643B173A2214}"/>
              </a:ext>
            </a:extLst>
          </p:cNvPr>
          <p:cNvSpPr/>
          <p:nvPr/>
        </p:nvSpPr>
        <p:spPr>
          <a:xfrm>
            <a:off x="2528898" y="2495547"/>
            <a:ext cx="228600" cy="228600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ultiplication Sign 35">
            <a:extLst>
              <a:ext uri="{FF2B5EF4-FFF2-40B4-BE49-F238E27FC236}">
                <a16:creationId xmlns:a16="http://schemas.microsoft.com/office/drawing/2014/main" id="{2DAF4639-5F80-C087-B225-1DB03811A0E1}"/>
              </a:ext>
            </a:extLst>
          </p:cNvPr>
          <p:cNvSpPr/>
          <p:nvPr/>
        </p:nvSpPr>
        <p:spPr>
          <a:xfrm>
            <a:off x="1409701" y="5992354"/>
            <a:ext cx="228600" cy="228600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">
            <a:extLst>
              <a:ext uri="{FF2B5EF4-FFF2-40B4-BE49-F238E27FC236}">
                <a16:creationId xmlns:a16="http://schemas.microsoft.com/office/drawing/2014/main" id="{3FED82E4-7E18-986D-7F03-EAE8BE399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2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662" y="6019158"/>
            <a:ext cx="718982" cy="69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E4B83C7-479A-1092-FCBE-AF30A69375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068" y="3685834"/>
            <a:ext cx="3124506" cy="2209981"/>
          </a:xfrm>
          <a:prstGeom prst="rect">
            <a:avLst/>
          </a:prstGeom>
        </p:spPr>
      </p:pic>
      <p:sp>
        <p:nvSpPr>
          <p:cNvPr id="41" name="Rectangle 324">
            <a:extLst>
              <a:ext uri="{FF2B5EF4-FFF2-40B4-BE49-F238E27FC236}">
                <a16:creationId xmlns:a16="http://schemas.microsoft.com/office/drawing/2014/main" id="{301DB066-2E24-291B-1E09-D97BDD6C1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8022" y="5984307"/>
            <a:ext cx="3559191" cy="31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dirty="0"/>
              <a:t>Mid Atlantic soil collection 2018</a:t>
            </a:r>
          </a:p>
        </p:txBody>
      </p:sp>
      <p:sp>
        <p:nvSpPr>
          <p:cNvPr id="42" name="Multiplication Sign 41">
            <a:extLst>
              <a:ext uri="{FF2B5EF4-FFF2-40B4-BE49-F238E27FC236}">
                <a16:creationId xmlns:a16="http://schemas.microsoft.com/office/drawing/2014/main" id="{5AEA3325-E344-07BD-69FA-236C99DB24DF}"/>
              </a:ext>
            </a:extLst>
          </p:cNvPr>
          <p:cNvSpPr/>
          <p:nvPr/>
        </p:nvSpPr>
        <p:spPr>
          <a:xfrm>
            <a:off x="1914524" y="3685834"/>
            <a:ext cx="228600" cy="228600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Multiplication Sign 42">
            <a:extLst>
              <a:ext uri="{FF2B5EF4-FFF2-40B4-BE49-F238E27FC236}">
                <a16:creationId xmlns:a16="http://schemas.microsoft.com/office/drawing/2014/main" id="{B7C063E2-7A82-99AE-44A1-9A52D6EF0FD5}"/>
              </a:ext>
            </a:extLst>
          </p:cNvPr>
          <p:cNvSpPr/>
          <p:nvPr/>
        </p:nvSpPr>
        <p:spPr>
          <a:xfrm>
            <a:off x="1950445" y="1649979"/>
            <a:ext cx="228600" cy="228600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08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data:image/jpeg;base64,/9j/4AAQSkZJRgABAQAAAQABAAD/2wCEAAkGBxQSEhIUEhQVFhUUFhUWGRUYGRwdGBkXFxUYFhUXGBoYKCgiGhwlGxUUITEhJywrLi4uFyAzODQsNygtLjABCgoKDg0OGxAQGi4kHCUsLCw0LDYsLDcyLywsLCwsNywrLCwsLCwsLCs3LCssLC4sLCw3NyssLCssLCwsLCwsK//AABEIAFwAeAMBIgACEQEDEQH/xAAbAAACAgMBAAAAAAAAAAAAAAAABgEFAwQHAv/EAEAQAAEDAQMGCwYEBQUAAAAAAAEAAgMRBBIhBQYTMVFhIjJBU3FzgZGhwdEUFlKSsdIjM5PwBxdCVGJDY4Lh8f/EABkBAQEBAQEBAAAAAAAAAAAAAAABAgMEBf/EACcRAAICAQIEBgMAAAAAAAAAAAABAhEDElETITFBBCJhkaHRFDJx/9oADAMBAAIRAxEAPwDtlonaxpc4gNAqSUrPyxabW5zbI25GDQyu8tiMvOda7S2yNJDGcKQjvp9B2postnbG0MYAGgUACAWhmg5+M1pkcd2od9fJT7kR89L4eiakIBV9yWc9L4eiPclnPS+HompCAVfclnPS+Hoj3JZz0vh6JqQgFX3JZz0vh6I9yWc9L4eiakIBV9yWc9L4eiPchnPS+HompCAVDmi9mMNpkad+o9N0j6LHHlm0WVzWWxt5jjQSt/61+BTcVhtVmbI0seAWuwIP71oD3DKHNDmmoIqCNRCEq5uudZbQ+yPNWO4UZPafH6hSgPWZfDktkp1ukp2VJ9O5NF/o2JXzD4to63yVfZMjWgaMOabjJm2kCorpJJKPb0Nbfd/zGxDMpV2HgSDd/wC6kaQbQkaxZFtEbWOa01PsscjCdbY2x8Mb2Ov4coO5YjkO0NiEYYXN0UxGIJY9xbVlCcQaXh2hSzHEew+aYYYjGtMddNm1GmbjiMNeOrcdiVH5PkvxuijcHltwl8bGsaKuo9tD+G4XuTWtWbIhkjc1tmDLtllY4ODfxJSBo6fEQQ43j8ao1vYdmyA6iEGUYVIFdWOtLFnybKy0tmbG0MaRDcGBERbUuoODTSY7V7y7YC+dznQGZrrOY24DB98nWeLgRjuQup10GMzNxFRhrxXrSD98qS3ZJlpOwtvPeWcMxtLXUMV5xdW8RwXG6VkhyLNFMyRoBbC4NA4pLZC4zFoBo1lXNoDzaE1vYbRO3a2laVqF6EgpWoptqkiy5uO0UjZImOJZZS3ggAFrzpAR8YBxdyggcinKuQZnG0sjbSKe9UDChiYNFdGx5w3Xd6DW9h20orSor0qHSgayB2pMfkZ8gmY6Nw0kzXEhrQbulDi4SA1JpjQ7FsWfIz5C02iJjni0kucQCDGIy0PFdQJoaclUCm32Mmd/AnsUo1h90ndeafu70Kc9hjZOt82qEOpOYfFtPWeS37PPO4tGNCReq2l08KrRtGAx9VoZhcW0db5Jqoo1ZKKK2iYzX2A3WUjAqaG+Dedd5eFo8f8AErU0bnC4yN1Toy9z71bweLwdjiNZwTRRFFlw9SOIqwRSf6gkLPww8CuoaWtOUtqW7yKLcNQXNa14DzCWYGl1pF7opQ94V9RFFNA0i1FBpGQBzH3mOo+ocOCb/eK0Xm0tkdGGBr7zGzXq1xJPAoeXCpTPRQpwxpFhlne2Rl9putMn9L3N47C26QRTCuuvKmcIQFuMaKlRKFKFopCFKEAq578aydb5tQjPjjWTrfNqEBGYXFtHW+Sa0qZhcW0db5JrQAoQtW15Rii/MkY3pICjdEbo2kKmdnTZOeb4rLDnDZnap2V3mn1WeJF9GNS3LCaUNBc40A1lU5yjLMfwGUb8bvJenj2mWlaxR66YhzjjrGxXDG0GGG5eV8TO3TqC939I7XGK3ZSmw2rXph++xR7XaIfzGh7do1q9UEKfhVzhOSf9b+GOLfVL2MFjtjZRVhr9R0rZVLbINA/TMwaaB7d3xBXDSu2DJJ3Gf7L59TM0lzXQ9IQhegwKufHGsnW+bUIz441k63zahARmJqtI2S+RTLPM1jS5xAaBUk6gEsZJd7Pb54napuG3pqXebh2LBn9kK02wNjjnbFD/AFC6SXO3kEUA2IlZJNpWkLGdf8TA4llnLg0YXm8Z3adSSTnDU1MfbeqfomM/wqk/uWfpn7lH8qpP7ln6Z+5al4TBLnKVs+fJZ5O2ipsmVI38t07D6reK2v5WyctpZ+mfuW7ZP4fzx4C1MI2GN33L52bwVPyMKGTuiqhlcw1Y4tI5Wkg+Cu7BndaosL4eNjxXx1rxb82poxUDSN2t1jsKpjh07F46yYnsb80ToGT8/wCN2E0bmb2m8O7AhMthy3BN+XKw7q0PcVxklQQu8PGTXJ8zcc8u53OZgcCDqII71p2S1tbo4q1fTEDkDcKnYuT5OinlNyJz6bnENA38i6ZmrkdlnjN3F7qX3HWTs6F6sWR5JalGjvHI5cqL1CFBXqOgrZ7nhWQf7vm31QseUne0ZQhjGLYKud01BP0apQFlnNkX2hgcw0ljxYa02VFewLTyVnI11YbUNHKMDewDt+4pnWjlLJMU4pKwHYdRHagINmBxaajkIxXn2bckzLOSm2Z1IpJRX/L0AVYZH87L85QHRvZtyPZty5zpH87L85RpH87L85QHRxZyta1ZIjk48bXdIx70g6R/Oy/OUaR/Oy/OVGk+oG45n2cn8sjoJWSHNWzt1RA9NT9Um6R/Oy/OUaR/Oy/OVjhQ2M6I7HSLNZA2gDQAOQCgW2IwDUYLlmlk52X5yjSyc7L85XQ0dVc6gqcBtS1lnOYV0VlGkldgCNTd42nwVJkfJLbSTpZJXAchdX61Tpk7JUUAIjYBtOsntQGpm3kUWdhLjekfQvd5eJQrlCA//9k="/>
          <p:cNvSpPr>
            <a:spLocks noChangeAspect="1" noChangeArrowheads="1"/>
          </p:cNvSpPr>
          <p:nvPr/>
        </p:nvSpPr>
        <p:spPr bwMode="auto">
          <a:xfrm>
            <a:off x="155577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8501780" y="6614726"/>
            <a:ext cx="1811706" cy="26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100" dirty="0"/>
              <a:t>Miller and Czyryca, 2023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418" y="2298514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5029200"/>
            <a:ext cx="962669" cy="72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6985" y="1066800"/>
            <a:ext cx="4141716" cy="4805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200" dirty="0">
                <a:solidFill>
                  <a:schemeClr val="tx2"/>
                </a:solidFill>
              </a:rPr>
              <a:t>Proficiency soil preparation</a:t>
            </a:r>
          </a:p>
          <a:p>
            <a:pPr marL="342900" indent="-34290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2100" dirty="0">
              <a:solidFill>
                <a:schemeClr val="tx2"/>
              </a:solidFill>
            </a:endParaRPr>
          </a:p>
          <a:p>
            <a:pPr marL="342900" indent="-34290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2100" dirty="0">
              <a:solidFill>
                <a:schemeClr val="tx2"/>
              </a:solidFill>
            </a:endParaRPr>
          </a:p>
          <a:p>
            <a:pPr marL="342900" indent="-34290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2100" dirty="0">
              <a:solidFill>
                <a:schemeClr val="tx2"/>
              </a:solidFill>
            </a:endParaRPr>
          </a:p>
          <a:p>
            <a:pPr marL="342900" indent="-34290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2100" dirty="0">
              <a:solidFill>
                <a:schemeClr val="tx2"/>
              </a:solidFill>
            </a:endParaRPr>
          </a:p>
          <a:p>
            <a:pPr marL="342900" indent="-34290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2100" dirty="0">
              <a:solidFill>
                <a:schemeClr val="tx2"/>
              </a:solidFill>
            </a:endParaRPr>
          </a:p>
          <a:p>
            <a:pPr marL="342900" indent="-34290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2100" dirty="0">
              <a:solidFill>
                <a:schemeClr val="tx2"/>
              </a:solidFill>
            </a:endParaRPr>
          </a:p>
          <a:p>
            <a: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</a:pPr>
            <a:endParaRPr lang="en-US" sz="2100" dirty="0">
              <a:solidFill>
                <a:schemeClr val="tx2"/>
              </a:solidFill>
            </a:endParaRPr>
          </a:p>
          <a:p>
            <a:pPr>
              <a:lnSpc>
                <a:spcPts val="29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000" dirty="0">
                <a:solidFill>
                  <a:schemeClr val="tx2"/>
                </a:solidFill>
              </a:rPr>
              <a:t>PT soils are homogeneity tested, 8 test parameters (pH, EC, </a:t>
            </a:r>
            <a:r>
              <a:rPr lang="en-US" sz="2000" dirty="0" err="1">
                <a:solidFill>
                  <a:schemeClr val="tx2"/>
                </a:solidFill>
              </a:rPr>
              <a:t>Buf</a:t>
            </a:r>
            <a:r>
              <a:rPr lang="en-US" sz="2000" dirty="0">
                <a:solidFill>
                  <a:schemeClr val="tx2"/>
                </a:solidFill>
              </a:rPr>
              <a:t> pH, NO</a:t>
            </a:r>
            <a:r>
              <a:rPr lang="en-US" sz="2000" baseline="-25000" dirty="0">
                <a:solidFill>
                  <a:schemeClr val="tx2"/>
                </a:solidFill>
              </a:rPr>
              <a:t>3</a:t>
            </a:r>
            <a:r>
              <a:rPr lang="en-US" sz="2000" dirty="0">
                <a:solidFill>
                  <a:schemeClr val="tx2"/>
                </a:solidFill>
              </a:rPr>
              <a:t>-N, P, K, SOM, Zn), five jars randomly selected, each analyzed in triplicate.  Results published. </a:t>
            </a:r>
            <a:endParaRPr lang="en-US" sz="2000" dirty="0">
              <a:solidFill>
                <a:srgbClr val="996633"/>
              </a:solidFill>
            </a:endParaRPr>
          </a:p>
        </p:txBody>
      </p:sp>
      <p:sp>
        <p:nvSpPr>
          <p:cNvPr id="13" name="Text Box 1031"/>
          <p:cNvSpPr txBox="1">
            <a:spLocks noChangeArrowheads="1"/>
          </p:cNvSpPr>
          <p:nvPr/>
        </p:nvSpPr>
        <p:spPr bwMode="auto">
          <a:xfrm>
            <a:off x="195263" y="284697"/>
            <a:ext cx="3957638" cy="58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00"/>
                </a:solidFill>
              </a:rPr>
              <a:t>PT soil preparation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8343900" y="2886990"/>
            <a:ext cx="457200" cy="4572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111733" y="5020047"/>
            <a:ext cx="457200" cy="4572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9" descr="http://img.directindustry.com/images_di/photo-g/15376-7095413.jpg">
            <a:extLst>
              <a:ext uri="{FF2B5EF4-FFF2-40B4-BE49-F238E27FC236}">
                <a16:creationId xmlns:a16="http://schemas.microsoft.com/office/drawing/2014/main" id="{48028111-C6BA-776F-83E0-2BC574468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965" y="1458721"/>
            <a:ext cx="2049099" cy="259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2C21969-9C56-BD77-E0CB-2AC005304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14" y="4529045"/>
            <a:ext cx="3444518" cy="185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594BAE-8DD6-1956-825E-3143CB5E73A1}"/>
              </a:ext>
            </a:extLst>
          </p:cNvPr>
          <p:cNvSpPr txBox="1"/>
          <p:nvPr/>
        </p:nvSpPr>
        <p:spPr>
          <a:xfrm>
            <a:off x="980786" y="1572690"/>
            <a:ext cx="4067893" cy="2064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900" dirty="0">
                <a:solidFill>
                  <a:schemeClr val="tx2"/>
                </a:solidFill>
              </a:rPr>
              <a:t>air dried (&lt; 4% moisture) </a:t>
            </a:r>
          </a:p>
          <a:p>
            <a:pPr marL="342900" indent="-3429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900" dirty="0">
                <a:solidFill>
                  <a:schemeClr val="tx2"/>
                </a:solidFill>
              </a:rPr>
              <a:t>pulverized, and power sieved</a:t>
            </a:r>
          </a:p>
          <a:p>
            <a:pPr marL="342900" indent="-3429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900" dirty="0">
                <a:solidFill>
                  <a:schemeClr val="tx2"/>
                </a:solidFill>
              </a:rPr>
              <a:t>fibrous root material removed  </a:t>
            </a:r>
          </a:p>
          <a:p>
            <a:pPr marL="342900" indent="-3429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900" dirty="0">
                <a:solidFill>
                  <a:schemeClr val="tx2"/>
                </a:solidFill>
              </a:rPr>
              <a:t>power sieved 2</a:t>
            </a:r>
            <a:r>
              <a:rPr lang="en-US" sz="1900" baseline="30000" dirty="0">
                <a:solidFill>
                  <a:schemeClr val="tx2"/>
                </a:solidFill>
              </a:rPr>
              <a:t>nd</a:t>
            </a:r>
            <a:r>
              <a:rPr lang="en-US" sz="1900" dirty="0">
                <a:solidFill>
                  <a:schemeClr val="tx2"/>
                </a:solidFill>
              </a:rPr>
              <a:t> time </a:t>
            </a:r>
          </a:p>
          <a:p>
            <a:pPr marL="342900" indent="-3429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900" dirty="0">
                <a:solidFill>
                  <a:schemeClr val="tx2"/>
                </a:solidFill>
              </a:rPr>
              <a:t>V shell bulk blended, 60 minutes</a:t>
            </a:r>
          </a:p>
          <a:p>
            <a:pPr marL="342900" indent="-3429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900" dirty="0">
                <a:solidFill>
                  <a:schemeClr val="tx2"/>
                </a:solidFill>
              </a:rPr>
              <a:t>homogeneity quality tested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5D19DB-370E-A99E-4551-90CC39486A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652" y="76199"/>
            <a:ext cx="1333721" cy="17782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C2B0025-DE73-DA8A-37DC-2508213FE9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5" y="6248400"/>
            <a:ext cx="462519" cy="54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00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603" y="76201"/>
            <a:ext cx="255789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Text Box 1031"/>
          <p:cNvSpPr txBox="1">
            <a:spLocks noChangeArrowheads="1"/>
          </p:cNvSpPr>
          <p:nvPr/>
        </p:nvSpPr>
        <p:spPr bwMode="auto">
          <a:xfrm>
            <a:off x="266700" y="180263"/>
            <a:ext cx="3886201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chemeClr val="tx2"/>
                </a:solidFill>
              </a:rPr>
              <a:t>ALP Team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5" name="AutoShape 4" descr="data:image/jpeg;base64,/9j/4AAQSkZJRgABAQAAAQABAAD/2wCEAAkGBxQSEhIUEhQVFhUUFhUWGRUYGRwdGBkXFxUYFhUXGBoYKCgiGhwlGxUUITEhJywrLi4uFyAzODQsNygtLjABCgoKDg0OGxAQGi4kHCUsLCw0LDYsLDcyLywsLCwsNywrLCwsLCwsLCs3LCssLC4sLCw3NyssLCssLCwsLCwsK//AABEIAFwAeAMBIgACEQEDEQH/xAAbAAACAgMBAAAAAAAAAAAAAAAABgEFAwQHAv/EAEAQAAEDAQMGCwYEBQUAAAAAAAEAAgMRBBIhBQYTMVFhIjJBU3FzgZGhwdEUFlKSsdIjM5PwBxdCVGJDY4Lh8f/EABkBAQEBAQEBAAAAAAAAAAAAAAABAgMEBf/EACcRAAICAQIEBgMAAAAAAAAAAAABAhEDElETITFBBCJhkaHRFDJx/9oADAMBAAIRAxEAPwDtlonaxpc4gNAqSUrPyxabW5zbI25GDQyu8tiMvOda7S2yNJDGcKQjvp9B2postnbG0MYAGgUACAWhmg5+M1pkcd2od9fJT7kR89L4eiakIBV9yWc9L4eiPclnPS+HompCAVfclnPS+Hoj3JZz0vh6JqQgFX3JZz0vh6I9yWc9L4eiakIBV9yWc9L4eiPchnPS+HompCAVDmi9mMNpkad+o9N0j6LHHlm0WVzWWxt5jjQSt/61+BTcVhtVmbI0seAWuwIP71oD3DKHNDmmoIqCNRCEq5uudZbQ+yPNWO4UZPafH6hSgPWZfDktkp1ukp2VJ9O5NF/o2JXzD4to63yVfZMjWgaMOabjJm2kCorpJJKPb0Nbfd/zGxDMpV2HgSDd/wC6kaQbQkaxZFtEbWOa01PsscjCdbY2x8Mb2Ov4coO5YjkO0NiEYYXN0UxGIJY9xbVlCcQaXh2hSzHEew+aYYYjGtMddNm1GmbjiMNeOrcdiVH5PkvxuijcHltwl8bGsaKuo9tD+G4XuTWtWbIhkjc1tmDLtllY4ODfxJSBo6fEQQ43j8ao1vYdmyA6iEGUYVIFdWOtLFnybKy0tmbG0MaRDcGBERbUuoODTSY7V7y7YC+dznQGZrrOY24DB98nWeLgRjuQup10GMzNxFRhrxXrSD98qS3ZJlpOwtvPeWcMxtLXUMV5xdW8RwXG6VkhyLNFMyRoBbC4NA4pLZC4zFoBo1lXNoDzaE1vYbRO3a2laVqF6EgpWoptqkiy5uO0UjZImOJZZS3ggAFrzpAR8YBxdyggcinKuQZnG0sjbSKe9UDChiYNFdGx5w3Xd6DW9h20orSor0qHSgayB2pMfkZ8gmY6Nw0kzXEhrQbulDi4SA1JpjQ7FsWfIz5C02iJjni0kucQCDGIy0PFdQJoaclUCm32Mmd/AnsUo1h90ndeafu70Kc9hjZOt82qEOpOYfFtPWeS37PPO4tGNCReq2l08KrRtGAx9VoZhcW0db5Jqoo1ZKKK2iYzX2A3WUjAqaG+Dedd5eFo8f8AErU0bnC4yN1Toy9z71bweLwdjiNZwTRRFFlw9SOIqwRSf6gkLPww8CuoaWtOUtqW7yKLcNQXNa14DzCWYGl1pF7opQ94V9RFFNA0i1FBpGQBzH3mOo+ocOCb/eK0Xm0tkdGGBr7zGzXq1xJPAoeXCpTPRQpwxpFhlne2Rl9putMn9L3N47C26QRTCuuvKmcIQFuMaKlRKFKFopCFKEAq578aydb5tQjPjjWTrfNqEBGYXFtHW+Sa0qZhcW0db5JrQAoQtW15Rii/MkY3pICjdEbo2kKmdnTZOeb4rLDnDZnap2V3mn1WeJF9GNS3LCaUNBc40A1lU5yjLMfwGUb8bvJenj2mWlaxR66YhzjjrGxXDG0GGG5eV8TO3TqC939I7XGK3ZSmw2rXph++xR7XaIfzGh7do1q9UEKfhVzhOSf9b+GOLfVL2MFjtjZRVhr9R0rZVLbINA/TMwaaB7d3xBXDSu2DJJ3Gf7L59TM0lzXQ9IQhegwKufHGsnW+bUIz441k63zahARmJqtI2S+RTLPM1jS5xAaBUk6gEsZJd7Pb54napuG3pqXebh2LBn9kK02wNjjnbFD/AFC6SXO3kEUA2IlZJNpWkLGdf8TA4llnLg0YXm8Z3adSSTnDU1MfbeqfomM/wqk/uWfpn7lH8qpP7ln6Z+5al4TBLnKVs+fJZ5O2ipsmVI38t07D6reK2v5WyctpZ+mfuW7ZP4fzx4C1MI2GN33L52bwVPyMKGTuiqhlcw1Y4tI5Wkg+Cu7BndaosL4eNjxXx1rxb82poxUDSN2t1jsKpjh07F46yYnsb80ToGT8/wCN2E0bmb2m8O7AhMthy3BN+XKw7q0PcVxklQQu8PGTXJ8zcc8u53OZgcCDqII71p2S1tbo4q1fTEDkDcKnYuT5OinlNyJz6bnENA38i6ZmrkdlnjN3F7qX3HWTs6F6sWR5JalGjvHI5cqL1CFBXqOgrZ7nhWQf7vm31QseUne0ZQhjGLYKud01BP0apQFlnNkX2hgcw0ljxYa02VFewLTyVnI11YbUNHKMDewDt+4pnWjlLJMU4pKwHYdRHagINmBxaajkIxXn2bckzLOSm2Z1IpJRX/L0AVYZH87L85QHRvZtyPZty5zpH87L85RpH87L85QHRxZyta1ZIjk48bXdIx70g6R/Oy/OUaR/Oy/OVGk+oG45n2cn8sjoJWSHNWzt1RA9NT9Um6R/Oy/OUaR/Oy/OVjhQ2M6I7HSLNZA2gDQAOQCgW2IwDUYLlmlk52X5yjSyc7L85XQ0dVc6gqcBtS1lnOYV0VlGkldgCNTd42nwVJkfJLbSTpZJXAchdX61Tpk7JUUAIjYBtOsntQGpm3kUWdhLjekfQvd5eJQrlCA//9k="/>
          <p:cNvSpPr>
            <a:spLocks noChangeAspect="1" noChangeArrowheads="1"/>
          </p:cNvSpPr>
          <p:nvPr/>
        </p:nvSpPr>
        <p:spPr bwMode="auto">
          <a:xfrm>
            <a:off x="155577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19100" y="1090284"/>
            <a:ext cx="6248399" cy="3847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36" tIns="45718" rIns="91436" bIns="45718">
            <a:spAutoFit/>
          </a:bodyPr>
          <a:lstStyle/>
          <a:p>
            <a:r>
              <a:rPr lang="en-US" b="1" i="1" dirty="0">
                <a:solidFill>
                  <a:srgbClr val="5C3D1E"/>
                </a:solidFill>
                <a:latin typeface="+mj-lt"/>
              </a:rPr>
              <a:t>Program Staff</a:t>
            </a:r>
            <a:endParaRPr lang="en-US" sz="1900" b="1" dirty="0">
              <a:solidFill>
                <a:srgbClr val="5C3D1E"/>
              </a:solidFill>
              <a:latin typeface="+mj-lt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7975739" y="6418928"/>
            <a:ext cx="1811706" cy="26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100" dirty="0"/>
              <a:t>Miller and Czyryca, 2023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1500" y="1770147"/>
            <a:ext cx="6629400" cy="183389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2000" b="1" dirty="0">
                <a:solidFill>
                  <a:schemeClr val="tx2"/>
                </a:solidFill>
              </a:rPr>
              <a:t>Chris </a:t>
            </a:r>
            <a:r>
              <a:rPr lang="en-US" sz="2000" b="1" dirty="0" err="1">
                <a:solidFill>
                  <a:schemeClr val="tx2"/>
                </a:solidFill>
              </a:rPr>
              <a:t>Cyzryca</a:t>
            </a:r>
            <a:r>
              <a:rPr lang="en-US" sz="2000" b="1" dirty="0">
                <a:solidFill>
                  <a:schemeClr val="tx2"/>
                </a:solidFill>
              </a:rPr>
              <a:t>:  </a:t>
            </a:r>
            <a:r>
              <a:rPr lang="en-US" sz="1900" dirty="0">
                <a:solidFill>
                  <a:schemeClr val="tx2"/>
                </a:solidFill>
              </a:rPr>
              <a:t>Program Director, CTS, 18 </a:t>
            </a:r>
            <a:r>
              <a:rPr lang="en-US" sz="1900" dirty="0" err="1">
                <a:solidFill>
                  <a:schemeClr val="tx2"/>
                </a:solidFill>
              </a:rPr>
              <a:t>yrs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</a:p>
          <a:p>
            <a:pPr>
              <a:lnSpc>
                <a:spcPts val="1500"/>
              </a:lnSpc>
            </a:pPr>
            <a:endParaRPr lang="en-US" sz="2000" b="1" dirty="0">
              <a:solidFill>
                <a:schemeClr val="tx2"/>
              </a:solidFill>
            </a:endParaRPr>
          </a:p>
          <a:p>
            <a:pPr>
              <a:lnSpc>
                <a:spcPts val="1500"/>
              </a:lnSpc>
            </a:pPr>
            <a:r>
              <a:rPr lang="en-US" sz="2000" b="1" dirty="0">
                <a:solidFill>
                  <a:schemeClr val="tx2"/>
                </a:solidFill>
              </a:rPr>
              <a:t>Robert Miller, PhD:  </a:t>
            </a:r>
            <a:r>
              <a:rPr lang="en-US" sz="1900" dirty="0">
                <a:solidFill>
                  <a:schemeClr val="tx2"/>
                </a:solidFill>
              </a:rPr>
              <a:t>Technical Director, 18 </a:t>
            </a:r>
            <a:r>
              <a:rPr lang="en-US" sz="1900" dirty="0" err="1">
                <a:solidFill>
                  <a:schemeClr val="tx2"/>
                </a:solidFill>
              </a:rPr>
              <a:t>yrs</a:t>
            </a:r>
            <a:r>
              <a:rPr lang="en-US" sz="1900" dirty="0">
                <a:solidFill>
                  <a:schemeClr val="tx2"/>
                </a:solidFill>
              </a:rPr>
              <a:t>  </a:t>
            </a:r>
          </a:p>
          <a:p>
            <a:pPr>
              <a:lnSpc>
                <a:spcPts val="1500"/>
              </a:lnSpc>
            </a:pPr>
            <a:endParaRPr lang="en-US" sz="2000" b="1" dirty="0">
              <a:solidFill>
                <a:schemeClr val="tx2"/>
              </a:solidFill>
            </a:endParaRPr>
          </a:p>
          <a:p>
            <a:pPr>
              <a:lnSpc>
                <a:spcPts val="1500"/>
              </a:lnSpc>
            </a:pPr>
            <a:r>
              <a:rPr lang="en-US" sz="2000" b="1" dirty="0">
                <a:solidFill>
                  <a:schemeClr val="tx2"/>
                </a:solidFill>
              </a:rPr>
              <a:t>Byron Vaughan, PhD: </a:t>
            </a:r>
            <a:r>
              <a:rPr lang="en-US" sz="1900" dirty="0">
                <a:solidFill>
                  <a:schemeClr val="tx2"/>
                </a:solidFill>
              </a:rPr>
              <a:t>Technical Advisor, 16 </a:t>
            </a:r>
            <a:r>
              <a:rPr lang="en-US" sz="1900" dirty="0" err="1">
                <a:solidFill>
                  <a:schemeClr val="tx2"/>
                </a:solidFill>
              </a:rPr>
              <a:t>yrs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</a:p>
          <a:p>
            <a:pPr>
              <a:lnSpc>
                <a:spcPts val="1500"/>
              </a:lnSpc>
            </a:pPr>
            <a:endParaRPr lang="en-US" sz="2000" b="1" dirty="0">
              <a:solidFill>
                <a:schemeClr val="tx2"/>
              </a:solidFill>
            </a:endParaRPr>
          </a:p>
          <a:p>
            <a:pPr>
              <a:lnSpc>
                <a:spcPts val="1500"/>
              </a:lnSpc>
            </a:pPr>
            <a:r>
              <a:rPr lang="en-US" sz="2000" b="1" dirty="0">
                <a:solidFill>
                  <a:schemeClr val="tx2"/>
                </a:solidFill>
              </a:rPr>
              <a:t>Larry May, PhD:  </a:t>
            </a:r>
            <a:r>
              <a:rPr lang="en-US" sz="1900" dirty="0">
                <a:solidFill>
                  <a:schemeClr val="tx2"/>
                </a:solidFill>
              </a:rPr>
              <a:t>Materials Manager, 9 </a:t>
            </a:r>
            <a:r>
              <a:rPr lang="en-US" sz="1900" dirty="0" err="1">
                <a:solidFill>
                  <a:schemeClr val="tx2"/>
                </a:solidFill>
              </a:rPr>
              <a:t>yrs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</a:p>
          <a:p>
            <a:pPr>
              <a:lnSpc>
                <a:spcPts val="1500"/>
              </a:lnSpc>
            </a:pPr>
            <a:endParaRPr lang="en-US" sz="2000" b="1" dirty="0">
              <a:solidFill>
                <a:schemeClr val="tx2"/>
              </a:solidFill>
            </a:endParaRPr>
          </a:p>
          <a:p>
            <a:pPr>
              <a:lnSpc>
                <a:spcPts val="1500"/>
              </a:lnSpc>
            </a:pPr>
            <a:r>
              <a:rPr lang="en-US" sz="2000" b="1" dirty="0">
                <a:solidFill>
                  <a:schemeClr val="tx2"/>
                </a:solidFill>
              </a:rPr>
              <a:t>Irene </a:t>
            </a:r>
            <a:r>
              <a:rPr lang="en-US" sz="2000" b="1" dirty="0" err="1">
                <a:solidFill>
                  <a:schemeClr val="tx2"/>
                </a:solidFill>
              </a:rPr>
              <a:t>Venteicher</a:t>
            </a:r>
            <a:r>
              <a:rPr lang="en-US" sz="2000" b="1" dirty="0">
                <a:solidFill>
                  <a:schemeClr val="tx2"/>
                </a:solidFill>
              </a:rPr>
              <a:t>:  </a:t>
            </a:r>
            <a:r>
              <a:rPr lang="en-US" sz="1900" dirty="0">
                <a:solidFill>
                  <a:schemeClr val="tx2"/>
                </a:solidFill>
              </a:rPr>
              <a:t>Packaging/Shipping Coordinator, 9 </a:t>
            </a:r>
            <a:r>
              <a:rPr lang="en-US" sz="1900" dirty="0" err="1">
                <a:solidFill>
                  <a:schemeClr val="tx2"/>
                </a:solidFill>
              </a:rPr>
              <a:t>yrs</a:t>
            </a:r>
            <a:endParaRPr lang="en-US" sz="1900" dirty="0">
              <a:solidFill>
                <a:schemeClr val="tx2"/>
              </a:solidFill>
            </a:endParaRPr>
          </a:p>
        </p:txBody>
      </p:sp>
      <p:pic>
        <p:nvPicPr>
          <p:cNvPr id="5122" name="Picture 2" descr="Robert Mill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2" y="2011757"/>
            <a:ext cx="866566" cy="93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02" y="2011757"/>
            <a:ext cx="695913" cy="93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http://www.boardgamers.org/wingm/Czyryca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2" y="2011756"/>
            <a:ext cx="703715" cy="93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700" y="444802"/>
            <a:ext cx="770873" cy="101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215" y="2997038"/>
            <a:ext cx="738520" cy="98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077" y="2987848"/>
            <a:ext cx="705480" cy="97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ANAB Accredited Proficiency Testing Provider">
            <a:extLst>
              <a:ext uri="{FF2B5EF4-FFF2-40B4-BE49-F238E27FC236}">
                <a16:creationId xmlns:a16="http://schemas.microsoft.com/office/drawing/2014/main" id="{B20D0F62-6619-D093-6A35-0D87DB191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077" y="4572000"/>
            <a:ext cx="157253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031">
            <a:extLst>
              <a:ext uri="{FF2B5EF4-FFF2-40B4-BE49-F238E27FC236}">
                <a16:creationId xmlns:a16="http://schemas.microsoft.com/office/drawing/2014/main" id="{4B719F1B-7C8E-F7B3-E514-ED651FD1B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73" y="5162536"/>
            <a:ext cx="6115049" cy="99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ts val="2400"/>
              </a:lnSpc>
              <a:spcBef>
                <a:spcPct val="50000"/>
              </a:spcBef>
              <a:defRPr/>
            </a:pPr>
            <a:r>
              <a:rPr lang="en-US" sz="1900" b="1" dirty="0">
                <a:solidFill>
                  <a:srgbClr val="008000"/>
                </a:solidFill>
              </a:rPr>
              <a:t>Accredited: </a:t>
            </a:r>
            <a:r>
              <a:rPr lang="en-US" sz="1900" dirty="0">
                <a:solidFill>
                  <a:schemeClr val="tx2"/>
                </a:solidFill>
              </a:rPr>
              <a:t>ALP is the </a:t>
            </a:r>
            <a:r>
              <a:rPr lang="en-US" sz="1900" u="sng" dirty="0">
                <a:solidFill>
                  <a:schemeClr val="tx2"/>
                </a:solidFill>
              </a:rPr>
              <a:t>only</a:t>
            </a:r>
            <a:r>
              <a:rPr lang="en-US" sz="1900" dirty="0">
                <a:solidFill>
                  <a:schemeClr val="tx2"/>
                </a:solidFill>
              </a:rPr>
              <a:t> accredited proficiency provider for agricultural proficiency testing in North America, ISO/IEC 17043 by </a:t>
            </a:r>
            <a:r>
              <a:rPr lang="en-US" sz="1900" b="1" dirty="0">
                <a:solidFill>
                  <a:schemeClr val="tx2"/>
                </a:solidFill>
              </a:rPr>
              <a:t>ANAB</a:t>
            </a:r>
            <a:r>
              <a:rPr lang="en-US" sz="1900" dirty="0">
                <a:solidFill>
                  <a:schemeClr val="tx2"/>
                </a:solidFill>
              </a:rPr>
              <a:t>.  </a:t>
            </a:r>
          </a:p>
        </p:txBody>
      </p:sp>
      <p:sp>
        <p:nvSpPr>
          <p:cNvPr id="4" name="Text Box 1031">
            <a:extLst>
              <a:ext uri="{FF2B5EF4-FFF2-40B4-BE49-F238E27FC236}">
                <a16:creationId xmlns:a16="http://schemas.microsoft.com/office/drawing/2014/main" id="{9634DA38-0133-787B-2366-9BEE5E654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09" y="3886200"/>
            <a:ext cx="6359044" cy="99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ts val="2400"/>
              </a:lnSpc>
              <a:spcBef>
                <a:spcPct val="50000"/>
              </a:spcBef>
              <a:defRPr/>
            </a:pPr>
            <a:r>
              <a:rPr lang="en-US" sz="1900" dirty="0">
                <a:solidFill>
                  <a:schemeClr val="tx2"/>
                </a:solidFill>
              </a:rPr>
              <a:t>The ALP Program is managed by Collaborative Testing Services, with 48 years professional experience providing lab proficiency testing services.</a:t>
            </a:r>
          </a:p>
        </p:txBody>
      </p:sp>
    </p:spTree>
    <p:extLst>
      <p:ext uri="{BB962C8B-B14F-4D97-AF65-F5344CB8AC3E}">
        <p14:creationId xmlns:p14="http://schemas.microsoft.com/office/powerpoint/2010/main" val="2939781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31"/>
          <p:cNvSpPr txBox="1">
            <a:spLocks noChangeArrowheads="1"/>
          </p:cNvSpPr>
          <p:nvPr/>
        </p:nvSpPr>
        <p:spPr bwMode="auto">
          <a:xfrm>
            <a:off x="-25081" y="140204"/>
            <a:ext cx="4296258" cy="5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 algn="ctr">
              <a:lnSpc>
                <a:spcPts val="4100"/>
              </a:lnSpc>
              <a:spcBef>
                <a:spcPct val="50000"/>
              </a:spcBef>
              <a:defRPr/>
            </a:pPr>
            <a:r>
              <a:rPr lang="en-US" sz="3000" b="1" dirty="0">
                <a:solidFill>
                  <a:srgbClr val="000000"/>
                </a:solidFill>
              </a:rPr>
              <a:t>Service and support</a:t>
            </a:r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8450245" y="6511411"/>
            <a:ext cx="1811706" cy="26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100" dirty="0"/>
              <a:t>Miller and Czyryca, 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D1224B-CBD0-13E9-59BB-843EB18111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943599"/>
            <a:ext cx="728283" cy="853457"/>
          </a:xfrm>
          <a:prstGeom prst="rect">
            <a:avLst/>
          </a:prstGeom>
        </p:spPr>
      </p:pic>
      <p:pic>
        <p:nvPicPr>
          <p:cNvPr id="1054" name="Picture 4" descr="Related image">
            <a:extLst>
              <a:ext uri="{FF2B5EF4-FFF2-40B4-BE49-F238E27FC236}">
                <a16:creationId xmlns:a16="http://schemas.microsoft.com/office/drawing/2014/main" id="{2CB542B7-0559-823D-4489-B8A1D8ACB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438" y="163331"/>
            <a:ext cx="1504950" cy="95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FD56FE-738C-DB48-99BF-BCD554BAE75F}"/>
              </a:ext>
            </a:extLst>
          </p:cNvPr>
          <p:cNvSpPr txBox="1"/>
          <p:nvPr/>
        </p:nvSpPr>
        <p:spPr>
          <a:xfrm>
            <a:off x="707014" y="1053286"/>
            <a:ext cx="6878584" cy="1580878"/>
          </a:xfrm>
          <a:prstGeom prst="rect">
            <a:avLst/>
          </a:prstGeom>
          <a:solidFill>
            <a:schemeClr val="bg1">
              <a:alpha val="17000"/>
            </a:schemeClr>
          </a:solidFill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5C3D1E"/>
                </a:solidFill>
              </a:rPr>
              <a:t>Service</a:t>
            </a:r>
          </a:p>
          <a:p>
            <a:pPr marL="800100" lvl="1" indent="-34290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1900" dirty="0">
                <a:solidFill>
                  <a:schemeClr val="tx2"/>
                </a:solidFill>
              </a:rPr>
              <a:t>Retest soil sample kits (14 shipped in 2022)</a:t>
            </a:r>
          </a:p>
          <a:p>
            <a:pPr marL="800100" lvl="1" indent="-34290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1900" dirty="0">
                <a:solidFill>
                  <a:schemeClr val="tx2"/>
                </a:solidFill>
              </a:rPr>
              <a:t>Standard reference soils, quantities 0.5, 1.0, 20.0 kg</a:t>
            </a:r>
          </a:p>
          <a:p>
            <a:pPr marL="800100" lvl="1" indent="-34290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1900" dirty="0">
                <a:solidFill>
                  <a:schemeClr val="tx2"/>
                </a:solidFill>
              </a:rPr>
              <a:t>Double blind PT soil evaluations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266EFB-7A7D-852B-8A3C-7BA0C4CFAADF}"/>
              </a:ext>
            </a:extLst>
          </p:cNvPr>
          <p:cNvSpPr txBox="1"/>
          <p:nvPr/>
        </p:nvSpPr>
        <p:spPr>
          <a:xfrm>
            <a:off x="706440" y="2841730"/>
            <a:ext cx="6878584" cy="1253865"/>
          </a:xfrm>
          <a:prstGeom prst="rect">
            <a:avLst/>
          </a:prstGeom>
          <a:solidFill>
            <a:schemeClr val="bg1">
              <a:alpha val="17000"/>
            </a:schemeClr>
          </a:solidFill>
        </p:spPr>
        <p:txBody>
          <a:bodyPr wrap="square" lIns="91436" tIns="45718" rIns="91436" bIns="45718" rtlCol="0">
            <a:spAutoFit/>
          </a:bodyPr>
          <a:lstStyle>
            <a:defPPr>
              <a:defRPr lang="ru-RU"/>
            </a:defPPr>
            <a:lvl1pPr>
              <a:lnSpc>
                <a:spcPts val="27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0000"/>
                </a:solidFill>
              </a:defRPr>
            </a:lvl1pPr>
            <a:lvl2pPr marL="800100" lvl="1" indent="-342900">
              <a:lnSpc>
                <a:spcPts val="27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  <a:defRPr sz="1900">
                <a:solidFill>
                  <a:srgbClr val="000000"/>
                </a:solidFill>
              </a:defRPr>
            </a:lvl2pPr>
          </a:lstStyle>
          <a:p>
            <a:r>
              <a:rPr lang="en-US" b="1" dirty="0">
                <a:solidFill>
                  <a:srgbClr val="5C3D1E"/>
                </a:solidFill>
              </a:rPr>
              <a:t>Support</a:t>
            </a:r>
          </a:p>
          <a:p>
            <a:pPr lvl="1"/>
            <a:r>
              <a:rPr lang="en-US" dirty="0"/>
              <a:t>Technical support method/instrumentation </a:t>
            </a:r>
          </a:p>
          <a:p>
            <a:pPr lvl="1"/>
            <a:r>
              <a:rPr lang="en-US" dirty="0"/>
              <a:t>Laboratory consultation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9E9BA5-C305-4305-2C10-4BD6FA7FF63E}"/>
              </a:ext>
            </a:extLst>
          </p:cNvPr>
          <p:cNvSpPr txBox="1"/>
          <p:nvPr/>
        </p:nvSpPr>
        <p:spPr>
          <a:xfrm>
            <a:off x="647700" y="4223837"/>
            <a:ext cx="7924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Byron Vaughan, 20 years commercial lab experience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Mike </a:t>
            </a:r>
            <a:r>
              <a:rPr lang="en-US" dirty="0" err="1">
                <a:solidFill>
                  <a:schemeClr val="tx2"/>
                </a:solidFill>
              </a:rPr>
              <a:t>Lindaman</a:t>
            </a:r>
            <a:r>
              <a:rPr lang="en-US" dirty="0">
                <a:solidFill>
                  <a:schemeClr val="tx2"/>
                </a:solidFill>
              </a:rPr>
              <a:t>, 26 years managing commercial lab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Steve Meghan, 24 years lab director U of Idaho, A2LA assessor</a:t>
            </a:r>
          </a:p>
        </p:txBody>
      </p:sp>
    </p:spTree>
    <p:extLst>
      <p:ext uri="{BB962C8B-B14F-4D97-AF65-F5344CB8AC3E}">
        <p14:creationId xmlns:p14="http://schemas.microsoft.com/office/powerpoint/2010/main" val="1549827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bottle, indoor, vessel, bell jar&#10;&#10;Description automatically generated">
            <a:extLst>
              <a:ext uri="{FF2B5EF4-FFF2-40B4-BE49-F238E27FC236}">
                <a16:creationId xmlns:a16="http://schemas.microsoft.com/office/drawing/2014/main" id="{A5E9827B-7CD1-EBBB-6188-789C057032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313433"/>
            <a:ext cx="5257800" cy="6038549"/>
          </a:xfrm>
          <a:prstGeom prst="rect">
            <a:avLst/>
          </a:prstGeom>
        </p:spPr>
      </p:pic>
      <p:sp>
        <p:nvSpPr>
          <p:cNvPr id="2" name="Text Box 1031">
            <a:extLst>
              <a:ext uri="{FF2B5EF4-FFF2-40B4-BE49-F238E27FC236}">
                <a16:creationId xmlns:a16="http://schemas.microsoft.com/office/drawing/2014/main" id="{5F47D9A3-77AB-4949-5312-A58C2C2D8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09" y="313433"/>
            <a:ext cx="6705598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00"/>
                </a:solidFill>
              </a:rPr>
              <a:t>ALP by the numbers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CF244146-A18C-7F2B-68E8-D8696D653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6394"/>
            <a:ext cx="1811706" cy="26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100" dirty="0"/>
              <a:t>Miller and Czyryca, 2023</a:t>
            </a:r>
          </a:p>
        </p:txBody>
      </p:sp>
      <p:sp>
        <p:nvSpPr>
          <p:cNvPr id="6" name="Rectangle 324">
            <a:extLst>
              <a:ext uri="{FF2B5EF4-FFF2-40B4-BE49-F238E27FC236}">
                <a16:creationId xmlns:a16="http://schemas.microsoft.com/office/drawing/2014/main" id="{CA0AE8AC-5B9B-B156-C4BA-6F5C92D28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3100" y="6263091"/>
            <a:ext cx="3559191" cy="31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baseline="30000" dirty="0"/>
              <a:t>1</a:t>
            </a:r>
            <a:r>
              <a:rPr lang="en-US" sz="1400" dirty="0"/>
              <a:t> Number of soils x analyses x labs x reps.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61E0C7-DE43-B9C3-E85F-B70F55F5F632}"/>
              </a:ext>
            </a:extLst>
          </p:cNvPr>
          <p:cNvSpPr txBox="1"/>
          <p:nvPr/>
        </p:nvSpPr>
        <p:spPr>
          <a:xfrm>
            <a:off x="6132073" y="3069257"/>
            <a:ext cx="3052054" cy="24065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400" b="1" dirty="0">
                <a:solidFill>
                  <a:schemeClr val="tx2"/>
                </a:solidFill>
              </a:rPr>
              <a:t>3,307,500 </a:t>
            </a:r>
          </a:p>
          <a:p>
            <a:pPr algn="ctr">
              <a:lnSpc>
                <a:spcPts val="2000"/>
              </a:lnSpc>
            </a:pPr>
            <a:r>
              <a:rPr lang="en-US" sz="2400" b="1" dirty="0">
                <a:solidFill>
                  <a:schemeClr val="tx2"/>
                </a:solidFill>
              </a:rPr>
              <a:t>analyses</a:t>
            </a:r>
            <a:r>
              <a:rPr lang="en-US" sz="2400" b="1" baseline="30000" dirty="0">
                <a:solidFill>
                  <a:schemeClr val="tx2"/>
                </a:solidFill>
              </a:rPr>
              <a:t>1</a:t>
            </a:r>
          </a:p>
          <a:p>
            <a:pPr algn="ctr">
              <a:lnSpc>
                <a:spcPts val="2000"/>
              </a:lnSpc>
            </a:pPr>
            <a:endParaRPr lang="en-US" sz="2400" b="1" dirty="0">
              <a:solidFill>
                <a:schemeClr val="tx2"/>
              </a:solidFill>
            </a:endParaRPr>
          </a:p>
          <a:p>
            <a:pPr algn="ctr">
              <a:lnSpc>
                <a:spcPts val="2000"/>
              </a:lnSpc>
            </a:pPr>
            <a:r>
              <a:rPr lang="en-US" sz="2400" b="1" dirty="0">
                <a:solidFill>
                  <a:schemeClr val="tx2"/>
                </a:solidFill>
              </a:rPr>
              <a:t>245 soils </a:t>
            </a:r>
          </a:p>
          <a:p>
            <a:pPr algn="ctr">
              <a:lnSpc>
                <a:spcPts val="2000"/>
              </a:lnSpc>
            </a:pPr>
            <a:r>
              <a:rPr lang="en-US" sz="2400" b="1" dirty="0">
                <a:solidFill>
                  <a:schemeClr val="tx2"/>
                </a:solidFill>
              </a:rPr>
              <a:t>analyzed</a:t>
            </a:r>
          </a:p>
          <a:p>
            <a:pPr algn="ctr">
              <a:lnSpc>
                <a:spcPts val="2000"/>
              </a:lnSpc>
            </a:pPr>
            <a:endParaRPr lang="en-US" sz="2400" b="1" dirty="0">
              <a:solidFill>
                <a:schemeClr val="tx2"/>
              </a:solidFill>
            </a:endParaRPr>
          </a:p>
          <a:p>
            <a:pPr algn="ctr">
              <a:lnSpc>
                <a:spcPts val="2000"/>
              </a:lnSpc>
            </a:pPr>
            <a:r>
              <a:rPr lang="en-US" sz="2400" b="1" dirty="0">
                <a:solidFill>
                  <a:schemeClr val="tx2"/>
                </a:solidFill>
              </a:rPr>
              <a:t>144 labs</a:t>
            </a:r>
          </a:p>
          <a:p>
            <a:pPr algn="ctr">
              <a:lnSpc>
                <a:spcPts val="2000"/>
              </a:lnSpc>
            </a:pPr>
            <a:endParaRPr lang="en-US" sz="2400" b="1" dirty="0">
              <a:solidFill>
                <a:schemeClr val="tx2"/>
              </a:solidFill>
            </a:endParaRPr>
          </a:p>
          <a:p>
            <a:pPr algn="ctr">
              <a:lnSpc>
                <a:spcPts val="2000"/>
              </a:lnSpc>
            </a:pPr>
            <a:r>
              <a:rPr lang="en-US" sz="2400" b="1" dirty="0">
                <a:solidFill>
                  <a:schemeClr val="tx2"/>
                </a:solidFill>
              </a:rPr>
              <a:t>1 Proficiency Team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0763BD-4B57-0038-2AD4-086F393F83DF}"/>
              </a:ext>
            </a:extLst>
          </p:cNvPr>
          <p:cNvSpPr txBox="1"/>
          <p:nvPr/>
        </p:nvSpPr>
        <p:spPr>
          <a:xfrm>
            <a:off x="550057" y="1447800"/>
            <a:ext cx="4198945" cy="4485519"/>
          </a:xfrm>
          <a:prstGeom prst="rect">
            <a:avLst/>
          </a:prstGeom>
          <a:solidFill>
            <a:schemeClr val="bg1">
              <a:alpha val="17000"/>
            </a:schemeClr>
          </a:solidFill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ts val="27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1900" dirty="0">
                <a:solidFill>
                  <a:srgbClr val="000000"/>
                </a:solidFill>
              </a:rPr>
              <a:t>The ALP soils program is the most comprehensive lab PT program providing lab proficiency results on both method </a:t>
            </a:r>
            <a:r>
              <a:rPr lang="en-US" sz="1900" u="sng" dirty="0">
                <a:solidFill>
                  <a:srgbClr val="000000"/>
                </a:solidFill>
              </a:rPr>
              <a:t>bias </a:t>
            </a:r>
            <a:r>
              <a:rPr lang="en-US" sz="1900" dirty="0">
                <a:solidFill>
                  <a:srgbClr val="000000"/>
                </a:solidFill>
              </a:rPr>
              <a:t>and lab </a:t>
            </a:r>
            <a:r>
              <a:rPr lang="en-US" sz="1900" u="sng" dirty="0">
                <a:solidFill>
                  <a:srgbClr val="000000"/>
                </a:solidFill>
              </a:rPr>
              <a:t>precision</a:t>
            </a:r>
            <a:r>
              <a:rPr lang="en-US" sz="1900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ts val="27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1900" dirty="0">
                <a:solidFill>
                  <a:srgbClr val="000000"/>
                </a:solidFill>
              </a:rPr>
              <a:t>Proficiency soils are diverse, collected across North America, representing a broad range of soil chemical and physical properties.  </a:t>
            </a:r>
            <a:endParaRPr lang="en-US" sz="1900" dirty="0"/>
          </a:p>
          <a:p>
            <a:pPr>
              <a:lnSpc>
                <a:spcPts val="27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1900" dirty="0">
                <a:solidFill>
                  <a:srgbClr val="000000"/>
                </a:solidFill>
              </a:rPr>
              <a:t>Reports are comprehensive listing  method performance (bias and precision) each soil.</a:t>
            </a:r>
          </a:p>
        </p:txBody>
      </p:sp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A5134B15-8A32-4282-2D1B-AEAB29F67C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31117" y="6371205"/>
            <a:ext cx="290788" cy="31091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E815ED1-685B-4D30-A0BF-AB7A749DA790}"/>
              </a:ext>
            </a:extLst>
          </p:cNvPr>
          <p:cNvSpPr txBox="1"/>
          <p:nvPr/>
        </p:nvSpPr>
        <p:spPr>
          <a:xfrm>
            <a:off x="6958896" y="5475813"/>
            <a:ext cx="1650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- Accredited -</a:t>
            </a:r>
          </a:p>
        </p:txBody>
      </p:sp>
    </p:spTree>
    <p:extLst>
      <p:ext uri="{BB962C8B-B14F-4D97-AF65-F5344CB8AC3E}">
        <p14:creationId xmlns:p14="http://schemas.microsoft.com/office/powerpoint/2010/main" val="437671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BD427B-AEA2-BBBF-FA53-C95EB18BDAD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571500" y="1447800"/>
            <a:ext cx="3276600" cy="4476069"/>
          </a:xfrm>
          <a:prstGeom prst="rect">
            <a:avLst/>
          </a:prstGeom>
        </p:spPr>
      </p:pic>
      <p:sp>
        <p:nvSpPr>
          <p:cNvPr id="3" name="Text Box 1031">
            <a:extLst>
              <a:ext uri="{FF2B5EF4-FFF2-40B4-BE49-F238E27FC236}">
                <a16:creationId xmlns:a16="http://schemas.microsoft.com/office/drawing/2014/main" id="{106DFCF4-3602-6CB1-44D4-1C34D229C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357482"/>
            <a:ext cx="5638799" cy="58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00"/>
                </a:solidFill>
              </a:rPr>
              <a:t>MASTPAWG soil collections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CC4DC412-149E-D799-4136-2C5D566C5F1D}"/>
              </a:ext>
            </a:extLst>
          </p:cNvPr>
          <p:cNvSpPr/>
          <p:nvPr/>
        </p:nvSpPr>
        <p:spPr>
          <a:xfrm>
            <a:off x="1362074" y="2868564"/>
            <a:ext cx="228600" cy="228600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04053086-9BB6-7B7E-127D-83CB9B8C26C1}"/>
              </a:ext>
            </a:extLst>
          </p:cNvPr>
          <p:cNvSpPr/>
          <p:nvPr/>
        </p:nvSpPr>
        <p:spPr>
          <a:xfrm>
            <a:off x="1295400" y="4386943"/>
            <a:ext cx="228600" cy="228600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E0B5DA6E-2C9D-0241-3DC1-450CBC752397}"/>
              </a:ext>
            </a:extLst>
          </p:cNvPr>
          <p:cNvSpPr/>
          <p:nvPr/>
        </p:nvSpPr>
        <p:spPr>
          <a:xfrm>
            <a:off x="1547809" y="4495800"/>
            <a:ext cx="228600" cy="228600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78F779BD-A06E-41B3-7402-E96B073A4A92}"/>
              </a:ext>
            </a:extLst>
          </p:cNvPr>
          <p:cNvSpPr/>
          <p:nvPr/>
        </p:nvSpPr>
        <p:spPr>
          <a:xfrm>
            <a:off x="1300161" y="5067300"/>
            <a:ext cx="228600" cy="228600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6523B011-28A3-B643-F66F-3933F5A53E1D}"/>
              </a:ext>
            </a:extLst>
          </p:cNvPr>
          <p:cNvSpPr/>
          <p:nvPr/>
        </p:nvSpPr>
        <p:spPr>
          <a:xfrm>
            <a:off x="1014412" y="5609884"/>
            <a:ext cx="228600" cy="228600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6CD168FE-9B98-AF51-CFDB-A000FE376594}"/>
              </a:ext>
            </a:extLst>
          </p:cNvPr>
          <p:cNvSpPr/>
          <p:nvPr/>
        </p:nvSpPr>
        <p:spPr>
          <a:xfrm>
            <a:off x="1181100" y="4953000"/>
            <a:ext cx="228600" cy="228600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FDB2061E-E786-384B-8443-9B25638342E4}"/>
              </a:ext>
            </a:extLst>
          </p:cNvPr>
          <p:cNvSpPr/>
          <p:nvPr/>
        </p:nvSpPr>
        <p:spPr>
          <a:xfrm>
            <a:off x="1257300" y="5257800"/>
            <a:ext cx="228600" cy="228600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092E6769-CE54-2F89-F051-BAC7928BDF6B}"/>
              </a:ext>
            </a:extLst>
          </p:cNvPr>
          <p:cNvSpPr/>
          <p:nvPr/>
        </p:nvSpPr>
        <p:spPr>
          <a:xfrm>
            <a:off x="1295400" y="4177393"/>
            <a:ext cx="228600" cy="228600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62F52F15-02B4-5CD2-DA4A-4C791CBB80A7}"/>
              </a:ext>
            </a:extLst>
          </p:cNvPr>
          <p:cNvSpPr/>
          <p:nvPr/>
        </p:nvSpPr>
        <p:spPr>
          <a:xfrm>
            <a:off x="2705100" y="1952624"/>
            <a:ext cx="228600" cy="228600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0CC9039B-25BE-19D1-C07B-8F972BDE9888}"/>
              </a:ext>
            </a:extLst>
          </p:cNvPr>
          <p:cNvSpPr/>
          <p:nvPr/>
        </p:nvSpPr>
        <p:spPr>
          <a:xfrm>
            <a:off x="1409700" y="2681287"/>
            <a:ext cx="228600" cy="228600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2EACEDFF-1732-B80B-151A-BF851AFC503A}"/>
              </a:ext>
            </a:extLst>
          </p:cNvPr>
          <p:cNvSpPr/>
          <p:nvPr/>
        </p:nvSpPr>
        <p:spPr>
          <a:xfrm>
            <a:off x="2052635" y="2957512"/>
            <a:ext cx="228600" cy="228600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D7017361-3DD0-C5D5-E533-7F2F70552B38}"/>
              </a:ext>
            </a:extLst>
          </p:cNvPr>
          <p:cNvSpPr/>
          <p:nvPr/>
        </p:nvSpPr>
        <p:spPr>
          <a:xfrm>
            <a:off x="2252662" y="2919411"/>
            <a:ext cx="228600" cy="228600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03E32C13-8B60-B9EC-5825-59A10C230E4E}"/>
              </a:ext>
            </a:extLst>
          </p:cNvPr>
          <p:cNvSpPr/>
          <p:nvPr/>
        </p:nvSpPr>
        <p:spPr>
          <a:xfrm>
            <a:off x="2652702" y="2305048"/>
            <a:ext cx="228600" cy="228600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BF8D6258-9723-E829-C1CA-A2AEBA9163B5}"/>
              </a:ext>
            </a:extLst>
          </p:cNvPr>
          <p:cNvSpPr/>
          <p:nvPr/>
        </p:nvSpPr>
        <p:spPr>
          <a:xfrm>
            <a:off x="1447801" y="1646281"/>
            <a:ext cx="228600" cy="228600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24D9D4E3-5CF2-130E-1F1D-7C6CC6EE3991}"/>
              </a:ext>
            </a:extLst>
          </p:cNvPr>
          <p:cNvSpPr/>
          <p:nvPr/>
        </p:nvSpPr>
        <p:spPr>
          <a:xfrm>
            <a:off x="1371600" y="1494404"/>
            <a:ext cx="228600" cy="228600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ication Sign 18">
            <a:extLst>
              <a:ext uri="{FF2B5EF4-FFF2-40B4-BE49-F238E27FC236}">
                <a16:creationId xmlns:a16="http://schemas.microsoft.com/office/drawing/2014/main" id="{04DFBE86-91B5-B4E1-B8F2-E3E4CB0E70F4}"/>
              </a:ext>
            </a:extLst>
          </p:cNvPr>
          <p:cNvSpPr/>
          <p:nvPr/>
        </p:nvSpPr>
        <p:spPr>
          <a:xfrm>
            <a:off x="2552700" y="2443162"/>
            <a:ext cx="228600" cy="228600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ultiplication Sign 19">
            <a:extLst>
              <a:ext uri="{FF2B5EF4-FFF2-40B4-BE49-F238E27FC236}">
                <a16:creationId xmlns:a16="http://schemas.microsoft.com/office/drawing/2014/main" id="{8027DADC-70FD-D880-AC23-AA0D5AFE026C}"/>
              </a:ext>
            </a:extLst>
          </p:cNvPr>
          <p:cNvSpPr/>
          <p:nvPr/>
        </p:nvSpPr>
        <p:spPr>
          <a:xfrm>
            <a:off x="876300" y="5372100"/>
            <a:ext cx="228600" cy="228600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ication Sign 20">
            <a:extLst>
              <a:ext uri="{FF2B5EF4-FFF2-40B4-BE49-F238E27FC236}">
                <a16:creationId xmlns:a16="http://schemas.microsoft.com/office/drawing/2014/main" id="{D8C680EF-C025-20BB-4E91-4942D0857C56}"/>
              </a:ext>
            </a:extLst>
          </p:cNvPr>
          <p:cNvSpPr/>
          <p:nvPr/>
        </p:nvSpPr>
        <p:spPr>
          <a:xfrm>
            <a:off x="1871662" y="3839984"/>
            <a:ext cx="228600" cy="228600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FDFF7D3F-64E5-7729-2015-CBC5CB671CDD}"/>
              </a:ext>
            </a:extLst>
          </p:cNvPr>
          <p:cNvSpPr/>
          <p:nvPr/>
        </p:nvSpPr>
        <p:spPr>
          <a:xfrm>
            <a:off x="2195508" y="3097165"/>
            <a:ext cx="228600" cy="228600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FD185D90-C97B-78D8-49DD-D942C0A9EAA1}"/>
              </a:ext>
            </a:extLst>
          </p:cNvPr>
          <p:cNvSpPr/>
          <p:nvPr/>
        </p:nvSpPr>
        <p:spPr>
          <a:xfrm>
            <a:off x="1871662" y="3636873"/>
            <a:ext cx="228600" cy="228600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65EBAC66-B82C-E1D4-58AF-FF88B06D8B2B}"/>
              </a:ext>
            </a:extLst>
          </p:cNvPr>
          <p:cNvSpPr/>
          <p:nvPr/>
        </p:nvSpPr>
        <p:spPr>
          <a:xfrm>
            <a:off x="1633536" y="3770224"/>
            <a:ext cx="228600" cy="228600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0F84E4B0-C56F-B07C-35FB-BEDCED710A02}"/>
              </a:ext>
            </a:extLst>
          </p:cNvPr>
          <p:cNvSpPr/>
          <p:nvPr/>
        </p:nvSpPr>
        <p:spPr>
          <a:xfrm>
            <a:off x="2019297" y="3513048"/>
            <a:ext cx="228600" cy="228600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ication Sign 25">
            <a:extLst>
              <a:ext uri="{FF2B5EF4-FFF2-40B4-BE49-F238E27FC236}">
                <a16:creationId xmlns:a16="http://schemas.microsoft.com/office/drawing/2014/main" id="{6820AC14-881E-A468-F7D0-AB8F2810DF9C}"/>
              </a:ext>
            </a:extLst>
          </p:cNvPr>
          <p:cNvSpPr/>
          <p:nvPr/>
        </p:nvSpPr>
        <p:spPr>
          <a:xfrm>
            <a:off x="2033586" y="3779749"/>
            <a:ext cx="228600" cy="228600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F20BA7CD-642B-6B62-C7A9-5BD58B5FEBD4}"/>
              </a:ext>
            </a:extLst>
          </p:cNvPr>
          <p:cNvSpPr/>
          <p:nvPr/>
        </p:nvSpPr>
        <p:spPr>
          <a:xfrm>
            <a:off x="1590674" y="4198715"/>
            <a:ext cx="228600" cy="228600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ultiplication Sign 27">
            <a:extLst>
              <a:ext uri="{FF2B5EF4-FFF2-40B4-BE49-F238E27FC236}">
                <a16:creationId xmlns:a16="http://schemas.microsoft.com/office/drawing/2014/main" id="{AD9FDF65-50A5-8EF2-7CAE-789840FCCA34}"/>
              </a:ext>
            </a:extLst>
          </p:cNvPr>
          <p:cNvSpPr/>
          <p:nvPr/>
        </p:nvSpPr>
        <p:spPr>
          <a:xfrm>
            <a:off x="2452698" y="2266947"/>
            <a:ext cx="228600" cy="228600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ltiplication Sign 28">
            <a:extLst>
              <a:ext uri="{FF2B5EF4-FFF2-40B4-BE49-F238E27FC236}">
                <a16:creationId xmlns:a16="http://schemas.microsoft.com/office/drawing/2014/main" id="{FD9F087E-FF9D-2F38-4635-73BEFDF7933F}"/>
              </a:ext>
            </a:extLst>
          </p:cNvPr>
          <p:cNvSpPr/>
          <p:nvPr/>
        </p:nvSpPr>
        <p:spPr>
          <a:xfrm>
            <a:off x="1333501" y="5763754"/>
            <a:ext cx="228600" cy="228600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ultiplication Sign 29">
            <a:extLst>
              <a:ext uri="{FF2B5EF4-FFF2-40B4-BE49-F238E27FC236}">
                <a16:creationId xmlns:a16="http://schemas.microsoft.com/office/drawing/2014/main" id="{73BBDF95-4B20-CE7C-12D2-8651E7A131BF}"/>
              </a:ext>
            </a:extLst>
          </p:cNvPr>
          <p:cNvSpPr/>
          <p:nvPr/>
        </p:nvSpPr>
        <p:spPr>
          <a:xfrm>
            <a:off x="1838324" y="3457234"/>
            <a:ext cx="228600" cy="228600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ultiplication Sign 30">
            <a:extLst>
              <a:ext uri="{FF2B5EF4-FFF2-40B4-BE49-F238E27FC236}">
                <a16:creationId xmlns:a16="http://schemas.microsoft.com/office/drawing/2014/main" id="{C88D01EF-F29B-C15E-0B9D-BD482E09CE8D}"/>
              </a:ext>
            </a:extLst>
          </p:cNvPr>
          <p:cNvSpPr/>
          <p:nvPr/>
        </p:nvSpPr>
        <p:spPr>
          <a:xfrm>
            <a:off x="1874245" y="1421379"/>
            <a:ext cx="228600" cy="228600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6FBFBF-54DB-C639-09AA-9E524927EB59}"/>
              </a:ext>
            </a:extLst>
          </p:cNvPr>
          <p:cNvSpPr txBox="1"/>
          <p:nvPr/>
        </p:nvSpPr>
        <p:spPr>
          <a:xfrm>
            <a:off x="4448341" y="1321716"/>
            <a:ext cx="5419559" cy="1301955"/>
          </a:xfrm>
          <a:prstGeom prst="rect">
            <a:avLst/>
          </a:prstGeom>
          <a:solidFill>
            <a:schemeClr val="bg1">
              <a:alpha val="17000"/>
            </a:schemeClr>
          </a:solidFill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ts val="24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900" dirty="0">
                <a:solidFill>
                  <a:srgbClr val="000000"/>
                </a:solidFill>
              </a:rPr>
              <a:t>ALP has collected 28 soils across the Mid-Atlantic region since 2006, representing five physiographic units, and provide proficiency testing services to 11 labs across the region.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18FDB69-DEAA-D635-7F79-83837FB30CD9}"/>
              </a:ext>
            </a:extLst>
          </p:cNvPr>
          <p:cNvSpPr/>
          <p:nvPr/>
        </p:nvSpPr>
        <p:spPr>
          <a:xfrm>
            <a:off x="4772356" y="2769302"/>
            <a:ext cx="4141716" cy="426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1900" dirty="0">
                <a:solidFill>
                  <a:schemeClr val="tx2"/>
                </a:solidFill>
              </a:rPr>
              <a:t>Proficiency soil preparation</a:t>
            </a:r>
            <a:endParaRPr lang="en-US" sz="2100" dirty="0">
              <a:solidFill>
                <a:schemeClr val="tx2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5530E3B-35E0-5538-97D7-8770CB285E33}"/>
              </a:ext>
            </a:extLst>
          </p:cNvPr>
          <p:cNvSpPr/>
          <p:nvPr/>
        </p:nvSpPr>
        <p:spPr>
          <a:xfrm>
            <a:off x="9386974" y="6868924"/>
            <a:ext cx="457200" cy="4572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EC14E98-37B3-66D0-45E3-DA345069674E}"/>
              </a:ext>
            </a:extLst>
          </p:cNvPr>
          <p:cNvSpPr txBox="1"/>
          <p:nvPr/>
        </p:nvSpPr>
        <p:spPr>
          <a:xfrm>
            <a:off x="5032455" y="3166220"/>
            <a:ext cx="4067893" cy="2064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900" dirty="0">
                <a:solidFill>
                  <a:schemeClr val="tx2"/>
                </a:solidFill>
              </a:rPr>
              <a:t>air dried (&lt; 4% moisture) </a:t>
            </a:r>
          </a:p>
          <a:p>
            <a:pPr marL="342900" indent="-3429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900" dirty="0">
                <a:solidFill>
                  <a:schemeClr val="tx2"/>
                </a:solidFill>
              </a:rPr>
              <a:t>pulverized, and power sieved</a:t>
            </a:r>
          </a:p>
          <a:p>
            <a:pPr marL="342900" indent="-3429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900" dirty="0">
                <a:solidFill>
                  <a:schemeClr val="tx2"/>
                </a:solidFill>
              </a:rPr>
              <a:t>fibrous root material removed  </a:t>
            </a:r>
          </a:p>
          <a:p>
            <a:pPr marL="342900" indent="-3429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900" dirty="0">
                <a:solidFill>
                  <a:schemeClr val="tx2"/>
                </a:solidFill>
              </a:rPr>
              <a:t>power sieved 2</a:t>
            </a:r>
            <a:r>
              <a:rPr lang="en-US" sz="1900" baseline="30000" dirty="0">
                <a:solidFill>
                  <a:schemeClr val="tx2"/>
                </a:solidFill>
              </a:rPr>
              <a:t>nd</a:t>
            </a:r>
            <a:r>
              <a:rPr lang="en-US" sz="1900" dirty="0">
                <a:solidFill>
                  <a:schemeClr val="tx2"/>
                </a:solidFill>
              </a:rPr>
              <a:t> time </a:t>
            </a:r>
          </a:p>
          <a:p>
            <a:pPr marL="342900" indent="-3429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900" dirty="0">
                <a:solidFill>
                  <a:schemeClr val="tx2"/>
                </a:solidFill>
              </a:rPr>
              <a:t>V shell bulk blended, 60 minutes</a:t>
            </a:r>
          </a:p>
          <a:p>
            <a:pPr marL="342900" indent="-3429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900" dirty="0">
                <a:solidFill>
                  <a:schemeClr val="tx2"/>
                </a:solidFill>
              </a:rPr>
              <a:t>homogeneity quality tested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8A4153A-AEA6-6444-CC09-3D47DC9AC4B8}"/>
              </a:ext>
            </a:extLst>
          </p:cNvPr>
          <p:cNvSpPr txBox="1"/>
          <p:nvPr/>
        </p:nvSpPr>
        <p:spPr>
          <a:xfrm>
            <a:off x="4531028" y="5463486"/>
            <a:ext cx="5553086" cy="920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1800" dirty="0">
                <a:solidFill>
                  <a:schemeClr val="tx2"/>
                </a:solidFill>
              </a:rPr>
              <a:t>PT soils are homogeneity tested, 8 test parameters, five jars randomly selected, each analyzed in triplicate.  Results published. </a:t>
            </a:r>
            <a:endParaRPr lang="en-US" sz="1800" dirty="0">
              <a:solidFill>
                <a:srgbClr val="996633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4D12297-8E9B-8DF4-AB28-C70ED2DA6A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899" y="66326"/>
            <a:ext cx="1409091" cy="99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93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AFA540D1-1511-EDB4-37EF-6231792B4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5294" y="6498596"/>
            <a:ext cx="1811706" cy="26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100" dirty="0"/>
              <a:t>Miller and Czyryca, 2023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AB788DC-40B8-EFEF-3418-469F5A4752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517265"/>
              </p:ext>
            </p:extLst>
          </p:nvPr>
        </p:nvGraphicFramePr>
        <p:xfrm>
          <a:off x="5219700" y="1524000"/>
          <a:ext cx="4800601" cy="419100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398032195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6377087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984129632"/>
                    </a:ext>
                  </a:extLst>
                </a:gridCol>
                <a:gridCol w="1371601">
                  <a:extLst>
                    <a:ext uri="{9D8B030D-6E8A-4147-A177-3AD203B41FA5}">
                      <a16:colId xmlns:a16="http://schemas.microsoft.com/office/drawing/2014/main" val="3792206867"/>
                    </a:ext>
                  </a:extLst>
                </a:gridCol>
              </a:tblGrid>
              <a:tr h="51531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98"/>
                        </a:spcAft>
                      </a:pPr>
                      <a:r>
                        <a:rPr lang="en-US" sz="16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Analysis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98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98"/>
                        </a:spcAft>
                      </a:pPr>
                      <a:r>
                        <a:rPr lang="en-US" sz="17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SRS-1812 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98"/>
                        </a:spcAft>
                      </a:pPr>
                      <a:r>
                        <a:rPr lang="en-US" sz="17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SRS-2206 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2509485"/>
                  </a:ext>
                </a:extLst>
              </a:tr>
              <a:tr h="40065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98"/>
                        </a:spcAft>
                      </a:pP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98"/>
                        </a:spcAft>
                      </a:pP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98"/>
                        </a:spcAf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98"/>
                        </a:spcAf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6321673"/>
                  </a:ext>
                </a:extLst>
              </a:tr>
              <a:tr h="401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98"/>
                        </a:spcAft>
                      </a:pPr>
                      <a:r>
                        <a:rPr lang="en-US" sz="1600" b="1" kern="140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EC (1:1)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CCA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98"/>
                        </a:spcAft>
                      </a:pPr>
                      <a:r>
                        <a:rPr lang="en-US" sz="9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</a:t>
                      </a: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/m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CCA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98"/>
                        </a:spcAft>
                      </a:pPr>
                      <a:r>
                        <a:rPr lang="en-US" sz="17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0.647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CCA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98"/>
                        </a:spcAft>
                      </a:pPr>
                      <a:r>
                        <a:rPr lang="en-US" sz="17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0.643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C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172093"/>
                  </a:ext>
                </a:extLst>
              </a:tr>
              <a:tr h="40065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98"/>
                        </a:spcAft>
                      </a:pPr>
                      <a:r>
                        <a:rPr lang="en-US" sz="1600" b="1" kern="140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pH (1:1) salt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98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98"/>
                        </a:spcAft>
                      </a:pPr>
                      <a:r>
                        <a:rPr lang="en-US" sz="17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6.94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98"/>
                        </a:spcAft>
                      </a:pPr>
                      <a:r>
                        <a:rPr lang="en-US" sz="17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7.01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803567"/>
                  </a:ext>
                </a:extLst>
              </a:tr>
              <a:tr h="41492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98"/>
                        </a:spcAft>
                      </a:pPr>
                      <a:r>
                        <a:rPr lang="en-US" sz="1600" b="1" kern="140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NO</a:t>
                      </a:r>
                      <a:r>
                        <a:rPr lang="en-US" sz="1600" b="1" kern="1400" baseline="-2500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600" b="1" kern="140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-N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CCA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98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 kg</a:t>
                      </a:r>
                      <a:r>
                        <a:rPr lang="en-US" sz="900" kern="140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CCA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98"/>
                        </a:spcAft>
                      </a:pPr>
                      <a:r>
                        <a:rPr lang="en-US" sz="17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19.2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CCA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98"/>
                        </a:spcAft>
                      </a:pPr>
                      <a:r>
                        <a:rPr lang="en-US" sz="17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19.0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C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066220"/>
                  </a:ext>
                </a:extLst>
              </a:tr>
              <a:tr h="401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98"/>
                        </a:spcAft>
                      </a:pPr>
                      <a:r>
                        <a:rPr lang="en-US" sz="1600" b="1" kern="140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M3-P ICP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98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 kg</a:t>
                      </a:r>
                      <a:r>
                        <a:rPr lang="en-US" sz="900" kern="140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98"/>
                        </a:spcAft>
                      </a:pPr>
                      <a:r>
                        <a:rPr lang="en-US" sz="17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27.2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98"/>
                        </a:spcAft>
                      </a:pPr>
                      <a:r>
                        <a:rPr lang="en-US" sz="17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29.2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5483851"/>
                  </a:ext>
                </a:extLst>
              </a:tr>
              <a:tr h="45173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98"/>
                        </a:spcAft>
                      </a:pPr>
                      <a:r>
                        <a:rPr lang="en-US" sz="1600" b="1" kern="140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M3-K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CCA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98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 kg</a:t>
                      </a:r>
                      <a:r>
                        <a:rPr lang="en-US" sz="900" kern="140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CCA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98"/>
                        </a:spcAft>
                      </a:pPr>
                      <a:r>
                        <a:rPr lang="en-US" sz="17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419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CCA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98"/>
                        </a:spcAft>
                      </a:pPr>
                      <a:r>
                        <a:rPr lang="en-US" sz="17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422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C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487830"/>
                  </a:ext>
                </a:extLst>
              </a:tr>
              <a:tr h="401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98"/>
                        </a:spcAft>
                      </a:pPr>
                      <a:r>
                        <a:rPr lang="en-US" sz="1600" b="1" kern="140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M3-Zn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98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 kg</a:t>
                      </a:r>
                      <a:r>
                        <a:rPr lang="en-US" sz="900" kern="140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98"/>
                        </a:spcAft>
                      </a:pPr>
                      <a:r>
                        <a:rPr lang="en-US" sz="17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2.13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98"/>
                        </a:spcAft>
                      </a:pPr>
                      <a:r>
                        <a:rPr lang="en-US" sz="17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2.11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4401731"/>
                  </a:ext>
                </a:extLst>
              </a:tr>
              <a:tr h="401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98"/>
                        </a:spcAft>
                      </a:pPr>
                      <a:r>
                        <a:rPr lang="en-US" sz="1600" b="1" kern="140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SOM-LOI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CCA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98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CCA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98"/>
                        </a:spcAft>
                      </a:pPr>
                      <a:r>
                        <a:rPr lang="en-US" sz="17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4.15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CCA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98"/>
                        </a:spcAft>
                      </a:pPr>
                      <a:r>
                        <a:rPr lang="en-US" sz="17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4.10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C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856805"/>
                  </a:ext>
                </a:extLst>
              </a:tr>
              <a:tr h="401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98"/>
                        </a:spcAft>
                      </a:pPr>
                      <a:r>
                        <a:rPr lang="en-US" sz="1600" b="1" kern="140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SOC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98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98"/>
                        </a:spcAft>
                      </a:pPr>
                      <a:r>
                        <a:rPr lang="en-US" sz="17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1.963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98"/>
                        </a:spcAft>
                      </a:pPr>
                      <a:r>
                        <a:rPr lang="en-US" sz="17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1.984</a:t>
                      </a:r>
                    </a:p>
                  </a:txBody>
                  <a:tcPr marL="36576" marR="36576" marT="36576" marB="365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327613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20BB5E8-8CBA-8211-61B8-8102D2453F3A}"/>
              </a:ext>
            </a:extLst>
          </p:cNvPr>
          <p:cNvSpPr txBox="1"/>
          <p:nvPr/>
        </p:nvSpPr>
        <p:spPr>
          <a:xfrm>
            <a:off x="419100" y="1447800"/>
            <a:ext cx="4495800" cy="4118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ts val="2400"/>
              </a:lnSpc>
              <a:spcBef>
                <a:spcPts val="0"/>
              </a:spcBef>
              <a:spcAft>
                <a:spcPts val="85"/>
              </a:spcAft>
            </a:pPr>
            <a:r>
              <a:rPr lang="en-US" sz="1750" kern="140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Standard reference </a:t>
            </a:r>
            <a:r>
              <a:rPr lang="en-US" sz="1750" kern="1400" dirty="0">
                <a:solidFill>
                  <a:srgbClr val="000000"/>
                </a:solidFill>
                <a:cs typeface="Arial" panose="020B0604020202020204" pitchFamily="34" charset="0"/>
              </a:rPr>
              <a:t>soil SRS-1812 was re-submitted after four years as SRS-2206</a:t>
            </a:r>
            <a:r>
              <a:rPr lang="en-US" sz="1750" kern="140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. More than 98% of  parameter medians, were within the measurement MAD. </a:t>
            </a:r>
          </a:p>
          <a:p>
            <a:pPr marL="0" marR="0" indent="0">
              <a:lnSpc>
                <a:spcPts val="2400"/>
              </a:lnSpc>
              <a:spcBef>
                <a:spcPts val="0"/>
              </a:spcBef>
              <a:spcAft>
                <a:spcPts val="85"/>
              </a:spcAft>
            </a:pPr>
            <a:endParaRPr lang="en-US" sz="1750" kern="1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marR="0" indent="0">
              <a:lnSpc>
                <a:spcPts val="2400"/>
              </a:lnSpc>
              <a:spcBef>
                <a:spcPts val="0"/>
              </a:spcBef>
              <a:spcAft>
                <a:spcPts val="85"/>
              </a:spcAft>
            </a:pPr>
            <a:r>
              <a:rPr lang="en-US" sz="1750" kern="140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EC, NO</a:t>
            </a:r>
            <a:r>
              <a:rPr lang="en-US" sz="1750" kern="1400" baseline="-2500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3</a:t>
            </a:r>
            <a:r>
              <a:rPr lang="en-US" sz="1750" kern="140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-N, M3-K, M3-Zn, SOM-LOI and SOC the median values were reproducible to two significant digits. </a:t>
            </a:r>
          </a:p>
          <a:p>
            <a:pPr marL="0" marR="0" indent="0">
              <a:lnSpc>
                <a:spcPts val="2400"/>
              </a:lnSpc>
              <a:spcBef>
                <a:spcPts val="0"/>
              </a:spcBef>
              <a:spcAft>
                <a:spcPts val="85"/>
              </a:spcAft>
            </a:pPr>
            <a:r>
              <a:rPr lang="en-US" sz="1750" kern="140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 </a:t>
            </a:r>
          </a:p>
          <a:p>
            <a:pPr marL="0" marR="0" indent="0">
              <a:lnSpc>
                <a:spcPts val="2400"/>
              </a:lnSpc>
              <a:spcBef>
                <a:spcPts val="0"/>
              </a:spcBef>
              <a:spcAft>
                <a:spcPts val="85"/>
              </a:spcAft>
            </a:pPr>
            <a:r>
              <a:rPr lang="en-US" sz="1750" kern="140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Results verify ALP standard reference soils </a:t>
            </a:r>
            <a:r>
              <a:rPr lang="en-US" sz="1750" kern="1400" dirty="0">
                <a:solidFill>
                  <a:srgbClr val="000000"/>
                </a:solidFill>
                <a:cs typeface="Arial" panose="020B0604020202020204" pitchFamily="34" charset="0"/>
              </a:rPr>
              <a:t>proficiency median and MAD statistical results are highly reproducible and</a:t>
            </a:r>
            <a:r>
              <a:rPr lang="en-US" sz="1750" kern="140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1750" kern="1400" dirty="0">
                <a:solidFill>
                  <a:srgbClr val="000000"/>
                </a:solidFill>
                <a:cs typeface="Arial" panose="020B0604020202020204" pitchFamily="34" charset="0"/>
              </a:rPr>
              <a:t>remarkedly </a:t>
            </a:r>
            <a:r>
              <a:rPr lang="en-US" sz="1750" kern="140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stable over four years.     </a:t>
            </a:r>
          </a:p>
        </p:txBody>
      </p:sp>
      <p:sp>
        <p:nvSpPr>
          <p:cNvPr id="10" name="Text Box 1031">
            <a:extLst>
              <a:ext uri="{FF2B5EF4-FFF2-40B4-BE49-F238E27FC236}">
                <a16:creationId xmlns:a16="http://schemas.microsoft.com/office/drawing/2014/main" id="{9CC14C94-2979-C35C-09D6-6AF1316B0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2" y="321147"/>
            <a:ext cx="6605588" cy="60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300" b="1" dirty="0">
                <a:solidFill>
                  <a:srgbClr val="000000"/>
                </a:solidFill>
              </a:rPr>
              <a:t>Proficiency soil consistency </a:t>
            </a:r>
            <a:endParaRPr lang="en-US" sz="3300" dirty="0">
              <a:solidFill>
                <a:srgbClr val="00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FD4C88-7D02-1595-14BD-3FCFA0EEA5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212" y="228601"/>
            <a:ext cx="780287" cy="914399"/>
          </a:xfrm>
          <a:prstGeom prst="rect">
            <a:avLst/>
          </a:prstGeom>
        </p:spPr>
      </p:pic>
      <p:sp>
        <p:nvSpPr>
          <p:cNvPr id="3" name="Rectangle 324">
            <a:extLst>
              <a:ext uri="{FF2B5EF4-FFF2-40B4-BE49-F238E27FC236}">
                <a16:creationId xmlns:a16="http://schemas.microsoft.com/office/drawing/2014/main" id="{356E318F-FD03-A3EE-0BF1-5AADF6732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5785085"/>
            <a:ext cx="3559191" cy="279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baseline="30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1</a:t>
            </a:r>
            <a:r>
              <a:rPr lang="en-US" sz="12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Laboratory soil median values.</a:t>
            </a:r>
          </a:p>
        </p:txBody>
      </p:sp>
    </p:spTree>
    <p:extLst>
      <p:ext uri="{BB962C8B-B14F-4D97-AF65-F5344CB8AC3E}">
        <p14:creationId xmlns:p14="http://schemas.microsoft.com/office/powerpoint/2010/main" val="3986285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31"/>
          <p:cNvSpPr txBox="1">
            <a:spLocks noChangeArrowheads="1"/>
          </p:cNvSpPr>
          <p:nvPr/>
        </p:nvSpPr>
        <p:spPr bwMode="auto">
          <a:xfrm>
            <a:off x="-25082" y="140204"/>
            <a:ext cx="6159182" cy="57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 algn="ctr">
              <a:lnSpc>
                <a:spcPts val="4100"/>
              </a:lnSpc>
              <a:spcBef>
                <a:spcPct val="50000"/>
              </a:spcBef>
              <a:defRPr/>
            </a:pPr>
            <a:r>
              <a:rPr lang="en-US" sz="3000" b="1" dirty="0">
                <a:solidFill>
                  <a:srgbClr val="000000"/>
                </a:solidFill>
              </a:rPr>
              <a:t>ALP cost, service and support</a:t>
            </a:r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8450245" y="6511411"/>
            <a:ext cx="1811706" cy="26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100" dirty="0"/>
              <a:t>Miller and Czyryca, 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D1224B-CBD0-13E9-59BB-843EB18111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6095469"/>
            <a:ext cx="598687" cy="701587"/>
          </a:xfrm>
          <a:prstGeom prst="rect">
            <a:avLst/>
          </a:prstGeom>
        </p:spPr>
      </p:pic>
      <p:pic>
        <p:nvPicPr>
          <p:cNvPr id="1054" name="Picture 4" descr="Related image">
            <a:extLst>
              <a:ext uri="{FF2B5EF4-FFF2-40B4-BE49-F238E27FC236}">
                <a16:creationId xmlns:a16="http://schemas.microsoft.com/office/drawing/2014/main" id="{2CB542B7-0559-823D-4489-B8A1D8ACB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438" y="163331"/>
            <a:ext cx="1504950" cy="95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FD56FE-738C-DB48-99BF-BCD554BAE75F}"/>
              </a:ext>
            </a:extLst>
          </p:cNvPr>
          <p:cNvSpPr txBox="1"/>
          <p:nvPr/>
        </p:nvSpPr>
        <p:spPr>
          <a:xfrm>
            <a:off x="800100" y="2368586"/>
            <a:ext cx="6878584" cy="425754"/>
          </a:xfrm>
          <a:prstGeom prst="rect">
            <a:avLst/>
          </a:prstGeom>
          <a:solidFill>
            <a:schemeClr val="bg1">
              <a:alpha val="17000"/>
            </a:schemeClr>
          </a:solidFill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ts val="26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5C3D1E"/>
                </a:solidFill>
              </a:rPr>
              <a:t>Service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266EFB-7A7D-852B-8A3C-7BA0C4CFAADF}"/>
              </a:ext>
            </a:extLst>
          </p:cNvPr>
          <p:cNvSpPr txBox="1"/>
          <p:nvPr/>
        </p:nvSpPr>
        <p:spPr>
          <a:xfrm>
            <a:off x="789187" y="4097263"/>
            <a:ext cx="6878584" cy="830673"/>
          </a:xfrm>
          <a:prstGeom prst="rect">
            <a:avLst/>
          </a:prstGeom>
          <a:solidFill>
            <a:schemeClr val="bg1">
              <a:alpha val="17000"/>
            </a:schemeClr>
          </a:solidFill>
        </p:spPr>
        <p:txBody>
          <a:bodyPr wrap="square" lIns="91436" tIns="45718" rIns="91436" bIns="45718" rtlCol="0">
            <a:spAutoFit/>
          </a:bodyPr>
          <a:lstStyle>
            <a:defPPr>
              <a:defRPr lang="ru-RU"/>
            </a:defPPr>
            <a:lvl1pPr>
              <a:lnSpc>
                <a:spcPts val="27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0000"/>
                </a:solidFill>
              </a:defRPr>
            </a:lvl1pPr>
            <a:lvl2pPr marL="800100" lvl="1" indent="-342900">
              <a:lnSpc>
                <a:spcPts val="27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  <a:defRPr sz="1900">
                <a:solidFill>
                  <a:srgbClr val="000000"/>
                </a:solidFill>
              </a:defRPr>
            </a:lvl2pPr>
          </a:lstStyle>
          <a:p>
            <a:r>
              <a:rPr lang="en-US" b="1" dirty="0">
                <a:solidFill>
                  <a:srgbClr val="5C3D1E"/>
                </a:solidFill>
              </a:rPr>
              <a:t>Support</a:t>
            </a:r>
          </a:p>
          <a:p>
            <a:pPr lvl="1"/>
            <a:r>
              <a:rPr lang="en-US" sz="1800" dirty="0"/>
              <a:t>Laboratory technical consultation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9E9BA5-C305-4305-2C10-4BD6FA7FF63E}"/>
              </a:ext>
            </a:extLst>
          </p:cNvPr>
          <p:cNvSpPr txBox="1"/>
          <p:nvPr/>
        </p:nvSpPr>
        <p:spPr>
          <a:xfrm>
            <a:off x="800100" y="4927936"/>
            <a:ext cx="8229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0150" lvl="2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Byron Vaughan, 20 years commercial lab experience</a:t>
            </a:r>
          </a:p>
          <a:p>
            <a:pPr marL="1200150" lvl="2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Mike </a:t>
            </a:r>
            <a:r>
              <a:rPr lang="en-US" dirty="0" err="1">
                <a:solidFill>
                  <a:schemeClr val="tx2"/>
                </a:solidFill>
              </a:rPr>
              <a:t>Lindaman</a:t>
            </a:r>
            <a:r>
              <a:rPr lang="en-US" dirty="0">
                <a:solidFill>
                  <a:schemeClr val="tx2"/>
                </a:solidFill>
              </a:rPr>
              <a:t>, 26 years experience managing commercial lab</a:t>
            </a:r>
          </a:p>
          <a:p>
            <a:pPr marL="1200150" lvl="2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Steve Meghan, 24 years lab director Univ of Idaho, A2LA assessor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751BE4-08A9-0DDA-0B97-FC23C62850CD}"/>
              </a:ext>
            </a:extLst>
          </p:cNvPr>
          <p:cNvSpPr txBox="1"/>
          <p:nvPr/>
        </p:nvSpPr>
        <p:spPr>
          <a:xfrm>
            <a:off x="830925" y="1017046"/>
            <a:ext cx="6878584" cy="1092603"/>
          </a:xfrm>
          <a:prstGeom prst="rect">
            <a:avLst/>
          </a:prstGeom>
          <a:solidFill>
            <a:schemeClr val="bg1">
              <a:alpha val="17000"/>
            </a:schemeClr>
          </a:solidFill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ts val="26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5C3D1E"/>
                </a:solidFill>
              </a:rPr>
              <a:t>Cost</a:t>
            </a:r>
          </a:p>
          <a:p>
            <a:pPr marL="800100" lvl="1" indent="-34290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1900" dirty="0">
                <a:solidFill>
                  <a:schemeClr val="tx2"/>
                </a:solidFill>
              </a:rPr>
              <a:t>Low cost, basic soil PT program $540/</a:t>
            </a:r>
            <a:r>
              <a:rPr lang="en-US" sz="1900" dirty="0" err="1">
                <a:solidFill>
                  <a:schemeClr val="tx2"/>
                </a:solidFill>
              </a:rPr>
              <a:t>yr</a:t>
            </a:r>
            <a:r>
              <a:rPr lang="en-US" sz="1900" dirty="0">
                <a:solidFill>
                  <a:schemeClr val="tx2"/>
                </a:solidFill>
              </a:rPr>
              <a:t>, 3 cycles</a:t>
            </a:r>
          </a:p>
          <a:p>
            <a:pPr marL="800100" lvl="1" indent="-34290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1900" dirty="0">
                <a:solidFill>
                  <a:schemeClr val="tx2"/>
                </a:solidFill>
              </a:rPr>
              <a:t>Three PT cycles per year,  lower lab analysis cost.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7A501E-17DC-E31B-8E27-6EA920B7FD5A}"/>
              </a:ext>
            </a:extLst>
          </p:cNvPr>
          <p:cNvSpPr txBox="1"/>
          <p:nvPr/>
        </p:nvSpPr>
        <p:spPr>
          <a:xfrm>
            <a:off x="774543" y="2825941"/>
            <a:ext cx="69041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1800" dirty="0">
                <a:solidFill>
                  <a:schemeClr val="tx2"/>
                </a:solidFill>
              </a:rPr>
              <a:t>Retest soil sample kits (14 shipped in 2022)</a:t>
            </a:r>
          </a:p>
          <a:p>
            <a:pPr marL="800100" lvl="1" indent="-34290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1800" dirty="0">
                <a:solidFill>
                  <a:schemeClr val="tx2"/>
                </a:solidFill>
              </a:rPr>
              <a:t>Standard reference soils, quantities 0.5, 1.0, 20.0 kg</a:t>
            </a:r>
          </a:p>
          <a:p>
            <a:pPr marL="800100" lvl="1" indent="-34290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1800" dirty="0">
                <a:solidFill>
                  <a:schemeClr val="tx2"/>
                </a:solidFill>
              </a:rPr>
              <a:t>Double blind PT soil evaluations</a:t>
            </a:r>
          </a:p>
        </p:txBody>
      </p:sp>
    </p:spTree>
    <p:extLst>
      <p:ext uri="{BB962C8B-B14F-4D97-AF65-F5344CB8AC3E}">
        <p14:creationId xmlns:p14="http://schemas.microsoft.com/office/powerpoint/2010/main" val="3241743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31">
            <a:extLst>
              <a:ext uri="{FF2B5EF4-FFF2-40B4-BE49-F238E27FC236}">
                <a16:creationId xmlns:a16="http://schemas.microsoft.com/office/drawing/2014/main" id="{62FCEC30-1900-E174-FC7C-24EB40661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244735"/>
            <a:ext cx="5144074" cy="55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b="1" dirty="0">
                <a:solidFill>
                  <a:schemeClr val="tx2"/>
                </a:solidFill>
              </a:rPr>
              <a:t>ALP - ALTA collaboration</a:t>
            </a:r>
            <a:endParaRPr lang="en-US" sz="3000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4321A1-7E0C-3335-9579-9B328318C224}"/>
              </a:ext>
            </a:extLst>
          </p:cNvPr>
          <p:cNvSpPr txBox="1"/>
          <p:nvPr/>
        </p:nvSpPr>
        <p:spPr>
          <a:xfrm>
            <a:off x="419100" y="1066800"/>
            <a:ext cx="4991673" cy="2329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kern="140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ALP collaborates with the Agricultural Laboratory Testing Association, for certifying soil analysis laboratories and providing training webinars.</a:t>
            </a:r>
          </a:p>
          <a:p>
            <a:pPr marL="0" marR="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endParaRPr lang="en-US" sz="1750" kern="1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marR="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kern="1400" dirty="0">
                <a:solidFill>
                  <a:srgbClr val="000000"/>
                </a:solidFill>
                <a:cs typeface="Arial" panose="020B0604020202020204" pitchFamily="34" charset="0"/>
              </a:rPr>
              <a:t>Certification</a:t>
            </a:r>
            <a:r>
              <a:rPr lang="en-US" sz="1750" kern="1400" dirty="0">
                <a:solidFill>
                  <a:srgbClr val="000000"/>
                </a:solidFill>
                <a:cs typeface="Arial" panose="020B0604020202020204" pitchFamily="34" charset="0"/>
              </a:rPr>
              <a:t>. The </a:t>
            </a:r>
            <a:r>
              <a:rPr lang="en-US" sz="1750" kern="140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ALTA-SAC program evaluates </a:t>
            </a:r>
            <a:r>
              <a:rPr lang="en-US" sz="1750" kern="1400" dirty="0">
                <a:solidFill>
                  <a:srgbClr val="000000"/>
                </a:solidFill>
                <a:cs typeface="Arial" panose="020B0604020202020204" pitchFamily="34" charset="0"/>
              </a:rPr>
              <a:t>lab soil pH, P, K </a:t>
            </a:r>
            <a:r>
              <a:rPr lang="en-US" sz="1750" kern="140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analysis each ALP cycle based on 80% passing score each parameter.</a:t>
            </a:r>
            <a:endParaRPr lang="en-US" sz="1750" kern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9E5DDDC8-FE68-4F7F-BC8D-1DC3806EEA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727" y="453895"/>
            <a:ext cx="1981200" cy="1025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B108CF-F1C8-A445-3D38-46BA318C9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6900" y="2057400"/>
            <a:ext cx="4462463" cy="16893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5A2000-24B0-7A78-D5CD-E2B88C63722C}"/>
              </a:ext>
            </a:extLst>
          </p:cNvPr>
          <p:cNvSpPr txBox="1"/>
          <p:nvPr/>
        </p:nvSpPr>
        <p:spPr>
          <a:xfrm>
            <a:off x="419100" y="3547284"/>
            <a:ext cx="4952999" cy="683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ts val="2400"/>
              </a:lnSpc>
              <a:spcBef>
                <a:spcPts val="0"/>
              </a:spcBef>
              <a:spcAft>
                <a:spcPts val="85"/>
              </a:spcAft>
            </a:pPr>
            <a:r>
              <a:rPr lang="en-US" sz="1750" b="1" kern="140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Lab Webinars</a:t>
            </a:r>
            <a:r>
              <a:rPr lang="en-US" sz="1750" kern="140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:  ALP has assisted in the development of seven ALTA training webinars.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7655A3-336A-C53E-0CF8-A4B31C6234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6901" y="1850218"/>
            <a:ext cx="3298032" cy="2453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ABA6515-C0B9-8903-AB4B-E7EF4F353866}"/>
              </a:ext>
            </a:extLst>
          </p:cNvPr>
          <p:cNvSpPr txBox="1"/>
          <p:nvPr/>
        </p:nvSpPr>
        <p:spPr>
          <a:xfrm>
            <a:off x="813012" y="4246933"/>
            <a:ext cx="4559087" cy="1985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2500"/>
              </a:lnSpc>
              <a:buClr>
                <a:srgbClr val="008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700" kern="1400" dirty="0">
                <a:ln>
                  <a:noFill/>
                </a:ln>
                <a:solidFill>
                  <a:srgbClr val="2F1F0F"/>
                </a:solidFill>
                <a:effectLst/>
                <a:cs typeface="Arial" panose="020B0604020202020204" pitchFamily="34" charset="0"/>
              </a:rPr>
              <a:t>Laboratory </a:t>
            </a:r>
            <a:r>
              <a:rPr lang="en-US" sz="1700" kern="1400" dirty="0">
                <a:solidFill>
                  <a:srgbClr val="2F1F0F"/>
                </a:solidFill>
                <a:cs typeface="Arial" panose="020B0604020202020204" pitchFamily="34" charset="0"/>
              </a:rPr>
              <a:t>quality management </a:t>
            </a:r>
          </a:p>
          <a:p>
            <a:pPr marL="285750" indent="-285750">
              <a:lnSpc>
                <a:spcPts val="2500"/>
              </a:lnSpc>
              <a:buClr>
                <a:srgbClr val="008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700" kern="1400" dirty="0">
                <a:solidFill>
                  <a:srgbClr val="2F1F0F"/>
                </a:solidFill>
                <a:cs typeface="Arial" panose="020B0604020202020204" pitchFamily="34" charset="0"/>
              </a:rPr>
              <a:t>The laboratory SOP</a:t>
            </a:r>
          </a:p>
          <a:p>
            <a:pPr marL="285750" indent="-285750">
              <a:lnSpc>
                <a:spcPts val="2500"/>
              </a:lnSpc>
              <a:buClr>
                <a:srgbClr val="008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700" kern="1400" dirty="0">
                <a:solidFill>
                  <a:srgbClr val="2F1F0F"/>
                </a:solidFill>
                <a:cs typeface="Arial" panose="020B0604020202020204" pitchFamily="34" charset="0"/>
              </a:rPr>
              <a:t>Basics of lab quality control</a:t>
            </a:r>
          </a:p>
          <a:p>
            <a:pPr marL="285750" indent="-285750">
              <a:lnSpc>
                <a:spcPts val="2500"/>
              </a:lnSpc>
              <a:buClr>
                <a:srgbClr val="008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700" kern="1400" dirty="0">
                <a:solidFill>
                  <a:srgbClr val="2F1F0F"/>
                </a:solidFill>
                <a:cs typeface="Arial" panose="020B0604020202020204" pitchFamily="34" charset="0"/>
              </a:rPr>
              <a:t>Determining the method detection limit</a:t>
            </a:r>
          </a:p>
          <a:p>
            <a:pPr marL="285750" indent="-285750">
              <a:lnSpc>
                <a:spcPts val="2500"/>
              </a:lnSpc>
              <a:buClr>
                <a:srgbClr val="008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700" kern="1400" dirty="0">
                <a:solidFill>
                  <a:srgbClr val="2F1F0F"/>
                </a:solidFill>
                <a:cs typeface="Arial" panose="020B0604020202020204" pitchFamily="34" charset="0"/>
              </a:rPr>
              <a:t>Soil scooping – part I and part II</a:t>
            </a:r>
          </a:p>
          <a:p>
            <a:pPr marL="285750" indent="-285750">
              <a:lnSpc>
                <a:spcPts val="2500"/>
              </a:lnSpc>
              <a:buClr>
                <a:srgbClr val="008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700" kern="1400" dirty="0">
                <a:ln>
                  <a:noFill/>
                </a:ln>
                <a:solidFill>
                  <a:srgbClr val="2F1F0F"/>
                </a:solidFill>
                <a:effectLst/>
                <a:cs typeface="Arial" panose="020B0604020202020204" pitchFamily="34" charset="0"/>
              </a:rPr>
              <a:t>Lab PT failure analysis part I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7D03D0-A541-4DF5-A784-E1FC8B1549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8900" y="4487976"/>
            <a:ext cx="2850854" cy="1825264"/>
          </a:xfrm>
          <a:prstGeom prst="rect">
            <a:avLst/>
          </a:prstGeom>
        </p:spPr>
      </p:pic>
      <p:sp>
        <p:nvSpPr>
          <p:cNvPr id="17" name="Text Box 6">
            <a:extLst>
              <a:ext uri="{FF2B5EF4-FFF2-40B4-BE49-F238E27FC236}">
                <a16:creationId xmlns:a16="http://schemas.microsoft.com/office/drawing/2014/main" id="{B6873249-3319-1447-DF5A-D15972214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9553" y="6592565"/>
            <a:ext cx="1811706" cy="26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100" dirty="0"/>
              <a:t>Miller and Czyryca, 2023</a:t>
            </a:r>
          </a:p>
        </p:txBody>
      </p:sp>
    </p:spTree>
    <p:extLst>
      <p:ext uri="{BB962C8B-B14F-4D97-AF65-F5344CB8AC3E}">
        <p14:creationId xmlns:p14="http://schemas.microsoft.com/office/powerpoint/2010/main" val="1568082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EAF875-0527-C98D-8C37-55D4596BB3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820" y="178832"/>
            <a:ext cx="2630726" cy="838200"/>
          </a:xfrm>
          <a:prstGeom prst="rect">
            <a:avLst/>
          </a:prstGeom>
        </p:spPr>
      </p:pic>
      <p:sp>
        <p:nvSpPr>
          <p:cNvPr id="3" name="Text Box 1031">
            <a:extLst>
              <a:ext uri="{FF2B5EF4-FFF2-40B4-BE49-F238E27FC236}">
                <a16:creationId xmlns:a16="http://schemas.microsoft.com/office/drawing/2014/main" id="{9FD27C8D-C647-77B9-53F3-0C4AAFB9C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316306"/>
            <a:ext cx="3962401" cy="55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b="1" dirty="0">
                <a:solidFill>
                  <a:schemeClr val="tx2"/>
                </a:solidFill>
              </a:rPr>
              <a:t>ALTA March webinar</a:t>
            </a:r>
            <a:endParaRPr lang="en-US" sz="3000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C1F2D4-3DA7-160A-308A-23F447D17E1C}"/>
              </a:ext>
            </a:extLst>
          </p:cNvPr>
          <p:cNvSpPr txBox="1"/>
          <p:nvPr/>
        </p:nvSpPr>
        <p:spPr>
          <a:xfrm>
            <a:off x="707013" y="2519710"/>
            <a:ext cx="5295900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Join Zoom Meeting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https://us02web.zoom.us/j/85448975779?pwd=VjF2MCsvekk2WVBGR3ZoS3ZOVXA1Zz09</a:t>
            </a:r>
            <a:endParaRPr lang="en-US" sz="1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Meeting ID:  854 4897 5779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Passcode:   834508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AAB6DE-693C-8159-FDEA-797F20F56A05}"/>
              </a:ext>
            </a:extLst>
          </p:cNvPr>
          <p:cNvSpPr txBox="1"/>
          <p:nvPr/>
        </p:nvSpPr>
        <p:spPr>
          <a:xfrm>
            <a:off x="524168" y="1465196"/>
            <a:ext cx="7245711" cy="728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ICP Analysis &amp; Calibration, </a:t>
            </a:r>
            <a:r>
              <a:rPr lang="en-US" sz="2000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Jason Lessl, University of Georgia</a:t>
            </a:r>
            <a:r>
              <a:rPr lang="en-US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>
              <a:lnSpc>
                <a:spcPts val="2600"/>
              </a:lnSpc>
            </a:pP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</a:rPr>
              <a:t>March 7, 2023, 11:00 AM EST 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CF4B94-A082-46A1-5BAB-2124A0035DBA}"/>
              </a:ext>
            </a:extLst>
          </p:cNvPr>
          <p:cNvSpPr txBox="1"/>
          <p:nvPr/>
        </p:nvSpPr>
        <p:spPr>
          <a:xfrm>
            <a:off x="7731779" y="3188463"/>
            <a:ext cx="1099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5C3D1E"/>
                </a:solidFill>
              </a:rPr>
              <a:t>ALTA.ag</a:t>
            </a:r>
          </a:p>
        </p:txBody>
      </p:sp>
      <p:sp>
        <p:nvSpPr>
          <p:cNvPr id="13" name="Rectangle 324">
            <a:extLst>
              <a:ext uri="{FF2B5EF4-FFF2-40B4-BE49-F238E27FC236}">
                <a16:creationId xmlns:a16="http://schemas.microsoft.com/office/drawing/2014/main" id="{582D4BA6-8575-F861-B7CC-4E6B28A40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012" y="5029200"/>
            <a:ext cx="5122287" cy="64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700" dirty="0">
                <a:solidFill>
                  <a:schemeClr val="tx2"/>
                </a:solidFill>
              </a:rPr>
              <a:t>Contact Gary Fisher, ALTA Secretary: </a:t>
            </a:r>
            <a:r>
              <a:rPr lang="en-US" sz="1700" dirty="0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info@alta.ag</a:t>
            </a:r>
            <a:endParaRPr lang="en-US" sz="1700" dirty="0">
              <a:solidFill>
                <a:srgbClr val="0000FF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700" dirty="0"/>
              <a:t>  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F7736857-70B2-EDA1-B4D8-0D40C776A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6508222"/>
            <a:ext cx="1811706" cy="26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100" dirty="0"/>
              <a:t>Miller and Czyryca, 2023</a:t>
            </a:r>
          </a:p>
        </p:txBody>
      </p:sp>
      <p:pic>
        <p:nvPicPr>
          <p:cNvPr id="16" name="Picture 15" descr="Qr code&#10;&#10;Description automatically generated">
            <a:extLst>
              <a:ext uri="{FF2B5EF4-FFF2-40B4-BE49-F238E27FC236}">
                <a16:creationId xmlns:a16="http://schemas.microsoft.com/office/drawing/2014/main" id="{237D30AA-03F0-3112-827C-B3AA2E5FB4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3581400"/>
            <a:ext cx="2567067" cy="256706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CABB32A-89FB-1F75-EA81-B118B4FB3EAC}"/>
              </a:ext>
            </a:extLst>
          </p:cNvPr>
          <p:cNvSpPr txBox="1"/>
          <p:nvPr/>
        </p:nvSpPr>
        <p:spPr>
          <a:xfrm>
            <a:off x="7476613" y="6096000"/>
            <a:ext cx="1558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Scan for web site</a:t>
            </a:r>
          </a:p>
        </p:txBody>
      </p:sp>
    </p:spTree>
    <p:extLst>
      <p:ext uri="{BB962C8B-B14F-4D97-AF65-F5344CB8AC3E}">
        <p14:creationId xmlns:p14="http://schemas.microsoft.com/office/powerpoint/2010/main" val="1443050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947" y="76203"/>
            <a:ext cx="1976553" cy="129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Text Box 1031"/>
          <p:cNvSpPr txBox="1">
            <a:spLocks noChangeArrowheads="1"/>
          </p:cNvSpPr>
          <p:nvPr/>
        </p:nvSpPr>
        <p:spPr bwMode="auto">
          <a:xfrm>
            <a:off x="266701" y="220274"/>
            <a:ext cx="6248399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chemeClr val="tx2"/>
                </a:solidFill>
              </a:rPr>
              <a:t>2023 ALP update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47700" y="1600200"/>
            <a:ext cx="7696200" cy="327627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 marL="457182" indent="-457182">
              <a:lnSpc>
                <a:spcPts val="2600"/>
              </a:lnSpc>
              <a:spcBef>
                <a:spcPts val="240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en-US" sz="2100" dirty="0">
                <a:solidFill>
                  <a:srgbClr val="000000"/>
                </a:solidFill>
              </a:rPr>
              <a:t>Sponsorship of the 17</a:t>
            </a:r>
            <a:r>
              <a:rPr lang="en-US" sz="2100" baseline="30000" dirty="0">
                <a:solidFill>
                  <a:srgbClr val="000000"/>
                </a:solidFill>
              </a:rPr>
              <a:t>th</a:t>
            </a:r>
            <a:r>
              <a:rPr lang="en-US" sz="2100" dirty="0">
                <a:solidFill>
                  <a:srgbClr val="000000"/>
                </a:solidFill>
              </a:rPr>
              <a:t> International Symposium on Soil and Plant Analysis in Conception Chile, March 21-24, 2023.</a:t>
            </a:r>
          </a:p>
          <a:p>
            <a:pPr marL="457182" indent="-457182">
              <a:lnSpc>
                <a:spcPts val="2600"/>
              </a:lnSpc>
              <a:spcBef>
                <a:spcPts val="240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en-US" sz="2100" dirty="0">
                <a:solidFill>
                  <a:srgbClr val="000000"/>
                </a:solidFill>
              </a:rPr>
              <a:t>Addition of soil extractable metals (As, Cd, Cr, Cu, Hg, Ni, Pb, Se Zn) to standard soil proficiency tests, no additional charge.</a:t>
            </a:r>
          </a:p>
          <a:p>
            <a:pPr marL="457182" indent="-457182">
              <a:lnSpc>
                <a:spcPts val="2600"/>
              </a:lnSpc>
              <a:spcBef>
                <a:spcPts val="240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en-US" sz="2100" dirty="0">
                <a:solidFill>
                  <a:srgbClr val="000000"/>
                </a:solidFill>
              </a:rPr>
              <a:t>Adoption of </a:t>
            </a:r>
            <a:r>
              <a:rPr lang="en-US" sz="2100" dirty="0" err="1">
                <a:solidFill>
                  <a:srgbClr val="000000"/>
                </a:solidFill>
              </a:rPr>
              <a:t>AgGateway</a:t>
            </a:r>
            <a:r>
              <a:rPr lang="en-US" sz="2100" dirty="0">
                <a:solidFill>
                  <a:srgbClr val="000000"/>
                </a:solidFill>
              </a:rPr>
              <a:t> Modus v2 soil library method codes for the proficiency testing program. </a:t>
            </a:r>
          </a:p>
        </p:txBody>
      </p:sp>
      <p:pic>
        <p:nvPicPr>
          <p:cNvPr id="6146" name="Picture 2" descr="ANAB Accredited Proficiency Testing Provi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5562600"/>
            <a:ext cx="1190322" cy="103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6">
            <a:extLst>
              <a:ext uri="{FF2B5EF4-FFF2-40B4-BE49-F238E27FC236}">
                <a16:creationId xmlns:a16="http://schemas.microsoft.com/office/drawing/2014/main" id="{EE13E50F-F8C8-1888-E74C-6D99E00EE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66910"/>
            <a:ext cx="1811706" cy="26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100" dirty="0"/>
              <a:t>Miller and Czyryca, 2023</a:t>
            </a:r>
          </a:p>
        </p:txBody>
      </p:sp>
      <p:sp>
        <p:nvSpPr>
          <p:cNvPr id="4" name="Rectangle 324">
            <a:extLst>
              <a:ext uri="{FF2B5EF4-FFF2-40B4-BE49-F238E27FC236}">
                <a16:creationId xmlns:a16="http://schemas.microsoft.com/office/drawing/2014/main" id="{42DA2184-A4B8-FC19-D6A4-E91E8EF00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5506402"/>
            <a:ext cx="6491288" cy="37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To enroll: Chris: </a:t>
            </a:r>
            <a:r>
              <a:rPr lang="en-US" dirty="0">
                <a:solidFill>
                  <a:srgbClr val="0000FF"/>
                </a:solidFill>
              </a:rPr>
              <a:t>christopher.czyryca@cts-interlab.com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601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theme/theme1.xml><?xml version="1.0" encoding="utf-8"?>
<a:theme xmlns:a="http://schemas.openxmlformats.org/drawingml/2006/main" name="template">
  <a:themeElements>
    <a:clrScheme name="">
      <a:dk1>
        <a:srgbClr val="4D4D4D"/>
      </a:dk1>
      <a:lt1>
        <a:srgbClr val="FFFFFF"/>
      </a:lt1>
      <a:dk2>
        <a:srgbClr val="000000"/>
      </a:dk2>
      <a:lt2>
        <a:srgbClr val="858800"/>
      </a:lt2>
      <a:accent1>
        <a:srgbClr val="015219"/>
      </a:accent1>
      <a:accent2>
        <a:srgbClr val="A9C42B"/>
      </a:accent2>
      <a:accent3>
        <a:srgbClr val="FFFFFF"/>
      </a:accent3>
      <a:accent4>
        <a:srgbClr val="404040"/>
      </a:accent4>
      <a:accent5>
        <a:srgbClr val="AAB3AB"/>
      </a:accent5>
      <a:accent6>
        <a:srgbClr val="99B126"/>
      </a:accent6>
      <a:hlink>
        <a:srgbClr val="A1B5DD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FF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E1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532F3C"/>
        </a:lt2>
        <a:accent1>
          <a:srgbClr val="CDC09A"/>
        </a:accent1>
        <a:accent2>
          <a:srgbClr val="AC9F55"/>
        </a:accent2>
        <a:accent3>
          <a:srgbClr val="FFFFFF"/>
        </a:accent3>
        <a:accent4>
          <a:srgbClr val="404040"/>
        </a:accent4>
        <a:accent5>
          <a:srgbClr val="E3DCCA"/>
        </a:accent5>
        <a:accent6>
          <a:srgbClr val="9B904C"/>
        </a:accent6>
        <a:hlink>
          <a:srgbClr val="DBD3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064300"/>
        </a:lt2>
        <a:accent1>
          <a:srgbClr val="AC927F"/>
        </a:accent1>
        <a:accent2>
          <a:srgbClr val="3AAE00"/>
        </a:accent2>
        <a:accent3>
          <a:srgbClr val="FFFFFF"/>
        </a:accent3>
        <a:accent4>
          <a:srgbClr val="404040"/>
        </a:accent4>
        <a:accent5>
          <a:srgbClr val="D2C7C0"/>
        </a:accent5>
        <a:accent6>
          <a:srgbClr val="349D00"/>
        </a:accent6>
        <a:hlink>
          <a:srgbClr val="D2B8A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033100"/>
        </a:lt2>
        <a:accent1>
          <a:srgbClr val="2F9400"/>
        </a:accent1>
        <a:accent2>
          <a:srgbClr val="6C838B"/>
        </a:accent2>
        <a:accent3>
          <a:srgbClr val="FFFFFF"/>
        </a:accent3>
        <a:accent4>
          <a:srgbClr val="404040"/>
        </a:accent4>
        <a:accent5>
          <a:srgbClr val="ADC8AA"/>
        </a:accent5>
        <a:accent6>
          <a:srgbClr val="61767D"/>
        </a:accent6>
        <a:hlink>
          <a:srgbClr val="996E68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063B00"/>
        </a:lt2>
        <a:accent1>
          <a:srgbClr val="33A800"/>
        </a:accent1>
        <a:accent2>
          <a:srgbClr val="B26D33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A1622D"/>
        </a:accent6>
        <a:hlink>
          <a:srgbClr val="CE793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DC888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C0C42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265400"/>
        </a:lt2>
        <a:accent1>
          <a:srgbClr val="37A091"/>
        </a:accent1>
        <a:accent2>
          <a:srgbClr val="CC8587"/>
        </a:accent2>
        <a:accent3>
          <a:srgbClr val="FFFFFF"/>
        </a:accent3>
        <a:accent4>
          <a:srgbClr val="404040"/>
        </a:accent4>
        <a:accent5>
          <a:srgbClr val="AECDC7"/>
        </a:accent5>
        <a:accent6>
          <a:srgbClr val="B9787A"/>
        </a:accent6>
        <a:hlink>
          <a:srgbClr val="FCE46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546715"/>
        </a:lt2>
        <a:accent1>
          <a:srgbClr val="EF733A"/>
        </a:accent1>
        <a:accent2>
          <a:srgbClr val="C1D72E"/>
        </a:accent2>
        <a:accent3>
          <a:srgbClr val="FFFFFF"/>
        </a:accent3>
        <a:accent4>
          <a:srgbClr val="404040"/>
        </a:accent4>
        <a:accent5>
          <a:srgbClr val="F6BCAE"/>
        </a:accent5>
        <a:accent6>
          <a:srgbClr val="AFC329"/>
        </a:accent6>
        <a:hlink>
          <a:srgbClr val="F1954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406910"/>
        </a:lt2>
        <a:accent1>
          <a:srgbClr val="D04611"/>
        </a:accent1>
        <a:accent2>
          <a:srgbClr val="77BB0F"/>
        </a:accent2>
        <a:accent3>
          <a:srgbClr val="FFFFFF"/>
        </a:accent3>
        <a:accent4>
          <a:srgbClr val="404040"/>
        </a:accent4>
        <a:accent5>
          <a:srgbClr val="E4B0AA"/>
        </a:accent5>
        <a:accent6>
          <a:srgbClr val="6BA90C"/>
        </a:accent6>
        <a:hlink>
          <a:srgbClr val="6CA2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000000"/>
        </a:dk2>
        <a:lt2>
          <a:srgbClr val="506314"/>
        </a:lt2>
        <a:accent1>
          <a:srgbClr val="C0D532"/>
        </a:accent1>
        <a:accent2>
          <a:srgbClr val="7F9D1E"/>
        </a:accent2>
        <a:accent3>
          <a:srgbClr val="FFFFFF"/>
        </a:accent3>
        <a:accent4>
          <a:srgbClr val="404040"/>
        </a:accent4>
        <a:accent5>
          <a:srgbClr val="DCE7AD"/>
        </a:accent5>
        <a:accent6>
          <a:srgbClr val="728E1A"/>
        </a:accent6>
        <a:hlink>
          <a:srgbClr val="A5A5A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000000"/>
        </a:dk2>
        <a:lt2>
          <a:srgbClr val="506314"/>
        </a:lt2>
        <a:accent1>
          <a:srgbClr val="C0D532"/>
        </a:accent1>
        <a:accent2>
          <a:srgbClr val="7F9D1E"/>
        </a:accent2>
        <a:accent3>
          <a:srgbClr val="FFFFFF"/>
        </a:accent3>
        <a:accent4>
          <a:srgbClr val="404040"/>
        </a:accent4>
        <a:accent5>
          <a:srgbClr val="DCE7AD"/>
        </a:accent5>
        <a:accent6>
          <a:srgbClr val="728E1A"/>
        </a:accent6>
        <a:hlink>
          <a:srgbClr val="33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4">
        <a:dk1>
          <a:srgbClr val="4D4D4D"/>
        </a:dk1>
        <a:lt1>
          <a:srgbClr val="FFFFFF"/>
        </a:lt1>
        <a:dk2>
          <a:srgbClr val="000000"/>
        </a:dk2>
        <a:lt2>
          <a:srgbClr val="506314"/>
        </a:lt2>
        <a:accent1>
          <a:srgbClr val="C0D532"/>
        </a:accent1>
        <a:accent2>
          <a:srgbClr val="7F9D1E"/>
        </a:accent2>
        <a:accent3>
          <a:srgbClr val="FFFFFF"/>
        </a:accent3>
        <a:accent4>
          <a:srgbClr val="404040"/>
        </a:accent4>
        <a:accent5>
          <a:srgbClr val="DCE7AD"/>
        </a:accent5>
        <a:accent6>
          <a:srgbClr val="728E1A"/>
        </a:accent6>
        <a:hlink>
          <a:srgbClr val="8CA82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5">
        <a:dk1>
          <a:srgbClr val="4D4D4D"/>
        </a:dk1>
        <a:lt1>
          <a:srgbClr val="FFFFFF"/>
        </a:lt1>
        <a:dk2>
          <a:srgbClr val="000000"/>
        </a:dk2>
        <a:lt2>
          <a:srgbClr val="197B00"/>
        </a:lt2>
        <a:accent1>
          <a:srgbClr val="407400"/>
        </a:accent1>
        <a:accent2>
          <a:srgbClr val="A1E451"/>
        </a:accent2>
        <a:accent3>
          <a:srgbClr val="FFFFFF"/>
        </a:accent3>
        <a:accent4>
          <a:srgbClr val="404040"/>
        </a:accent4>
        <a:accent5>
          <a:srgbClr val="AFBCAA"/>
        </a:accent5>
        <a:accent6>
          <a:srgbClr val="91CF49"/>
        </a:accent6>
        <a:hlink>
          <a:srgbClr val="339A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6">
        <a:dk1>
          <a:srgbClr val="4D4D4D"/>
        </a:dk1>
        <a:lt1>
          <a:srgbClr val="FFFFFF"/>
        </a:lt1>
        <a:dk2>
          <a:srgbClr val="000000"/>
        </a:dk2>
        <a:lt2>
          <a:srgbClr val="2B7425"/>
        </a:lt2>
        <a:accent1>
          <a:srgbClr val="94D723"/>
        </a:accent1>
        <a:accent2>
          <a:srgbClr val="4D8011"/>
        </a:accent2>
        <a:accent3>
          <a:srgbClr val="FFFFFF"/>
        </a:accent3>
        <a:accent4>
          <a:srgbClr val="404040"/>
        </a:accent4>
        <a:accent5>
          <a:srgbClr val="C8E8AC"/>
        </a:accent5>
        <a:accent6>
          <a:srgbClr val="45730E"/>
        </a:accent6>
        <a:hlink>
          <a:srgbClr val="A3C5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4D4D4D"/>
    </a:dk1>
    <a:lt1>
      <a:srgbClr val="FFFFFF"/>
    </a:lt1>
    <a:dk2>
      <a:srgbClr val="000000"/>
    </a:dk2>
    <a:lt2>
      <a:srgbClr val="858800"/>
    </a:lt2>
    <a:accent1>
      <a:srgbClr val="015219"/>
    </a:accent1>
    <a:accent2>
      <a:srgbClr val="A9C42B"/>
    </a:accent2>
    <a:accent3>
      <a:srgbClr val="FFFFFF"/>
    </a:accent3>
    <a:accent4>
      <a:srgbClr val="404040"/>
    </a:accent4>
    <a:accent5>
      <a:srgbClr val="AAB3AB"/>
    </a:accent5>
    <a:accent6>
      <a:srgbClr val="99B126"/>
    </a:accent6>
    <a:hlink>
      <a:srgbClr val="A1B5DD"/>
    </a:hlink>
    <a:folHlink>
      <a:srgbClr val="EAEAEA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4D4D4D"/>
    </a:dk1>
    <a:lt1>
      <a:srgbClr val="FFFFFF"/>
    </a:lt1>
    <a:dk2>
      <a:srgbClr val="000000"/>
    </a:dk2>
    <a:lt2>
      <a:srgbClr val="858800"/>
    </a:lt2>
    <a:accent1>
      <a:srgbClr val="015219"/>
    </a:accent1>
    <a:accent2>
      <a:srgbClr val="A9C42B"/>
    </a:accent2>
    <a:accent3>
      <a:srgbClr val="FFFFFF"/>
    </a:accent3>
    <a:accent4>
      <a:srgbClr val="404040"/>
    </a:accent4>
    <a:accent5>
      <a:srgbClr val="AAB3AB"/>
    </a:accent5>
    <a:accent6>
      <a:srgbClr val="99B126"/>
    </a:accent6>
    <a:hlink>
      <a:srgbClr val="A1B5DD"/>
    </a:hlink>
    <a:folHlink>
      <a:srgbClr val="EAEAEA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4D4D4D"/>
    </a:dk1>
    <a:lt1>
      <a:srgbClr val="FFFFFF"/>
    </a:lt1>
    <a:dk2>
      <a:srgbClr val="000000"/>
    </a:dk2>
    <a:lt2>
      <a:srgbClr val="858800"/>
    </a:lt2>
    <a:accent1>
      <a:srgbClr val="015219"/>
    </a:accent1>
    <a:accent2>
      <a:srgbClr val="A9C42B"/>
    </a:accent2>
    <a:accent3>
      <a:srgbClr val="FFFFFF"/>
    </a:accent3>
    <a:accent4>
      <a:srgbClr val="404040"/>
    </a:accent4>
    <a:accent5>
      <a:srgbClr val="AAB3AB"/>
    </a:accent5>
    <a:accent6>
      <a:srgbClr val="99B126"/>
    </a:accent6>
    <a:hlink>
      <a:srgbClr val="A1B5DD"/>
    </a:hlink>
    <a:folHlink>
      <a:srgbClr val="EAEAEA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4D4D4D"/>
    </a:dk1>
    <a:lt1>
      <a:srgbClr val="FFFFFF"/>
    </a:lt1>
    <a:dk2>
      <a:srgbClr val="000000"/>
    </a:dk2>
    <a:lt2>
      <a:srgbClr val="858800"/>
    </a:lt2>
    <a:accent1>
      <a:srgbClr val="015219"/>
    </a:accent1>
    <a:accent2>
      <a:srgbClr val="A9C42B"/>
    </a:accent2>
    <a:accent3>
      <a:srgbClr val="FFFFFF"/>
    </a:accent3>
    <a:accent4>
      <a:srgbClr val="404040"/>
    </a:accent4>
    <a:accent5>
      <a:srgbClr val="AAB3AB"/>
    </a:accent5>
    <a:accent6>
      <a:srgbClr val="99B126"/>
    </a:accent6>
    <a:hlink>
      <a:srgbClr val="A1B5DD"/>
    </a:hlink>
    <a:folHlink>
      <a:srgbClr val="EAEAEA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4D4D4D"/>
    </a:dk1>
    <a:lt1>
      <a:srgbClr val="FFFFFF"/>
    </a:lt1>
    <a:dk2>
      <a:srgbClr val="000000"/>
    </a:dk2>
    <a:lt2>
      <a:srgbClr val="858800"/>
    </a:lt2>
    <a:accent1>
      <a:srgbClr val="015219"/>
    </a:accent1>
    <a:accent2>
      <a:srgbClr val="A9C42B"/>
    </a:accent2>
    <a:accent3>
      <a:srgbClr val="FFFFFF"/>
    </a:accent3>
    <a:accent4>
      <a:srgbClr val="404040"/>
    </a:accent4>
    <a:accent5>
      <a:srgbClr val="AAB3AB"/>
    </a:accent5>
    <a:accent6>
      <a:srgbClr val="99B126"/>
    </a:accent6>
    <a:hlink>
      <a:srgbClr val="A1B5DD"/>
    </a:hlink>
    <a:folHlink>
      <a:srgbClr val="EAEAEA"/>
    </a:folHlink>
  </a:clrScheme>
</a:themeOverride>
</file>

<file path=ppt/theme/themeOverride14.xml><?xml version="1.0" encoding="utf-8"?>
<a:themeOverride xmlns:a="http://schemas.openxmlformats.org/drawingml/2006/main">
  <a:clrScheme name="">
    <a:dk1>
      <a:srgbClr val="4D4D4D"/>
    </a:dk1>
    <a:lt1>
      <a:srgbClr val="FFFFFF"/>
    </a:lt1>
    <a:dk2>
      <a:srgbClr val="000000"/>
    </a:dk2>
    <a:lt2>
      <a:srgbClr val="858800"/>
    </a:lt2>
    <a:accent1>
      <a:srgbClr val="015219"/>
    </a:accent1>
    <a:accent2>
      <a:srgbClr val="A9C42B"/>
    </a:accent2>
    <a:accent3>
      <a:srgbClr val="FFFFFF"/>
    </a:accent3>
    <a:accent4>
      <a:srgbClr val="404040"/>
    </a:accent4>
    <a:accent5>
      <a:srgbClr val="AAB3AB"/>
    </a:accent5>
    <a:accent6>
      <a:srgbClr val="99B126"/>
    </a:accent6>
    <a:hlink>
      <a:srgbClr val="A1B5DD"/>
    </a:hlink>
    <a:folHlink>
      <a:srgbClr val="EAEAEA"/>
    </a:folHlink>
  </a:clrScheme>
</a:themeOverride>
</file>

<file path=ppt/theme/themeOverride15.xml><?xml version="1.0" encoding="utf-8"?>
<a:themeOverride xmlns:a="http://schemas.openxmlformats.org/drawingml/2006/main">
  <a:clrScheme name="">
    <a:dk1>
      <a:srgbClr val="4D4D4D"/>
    </a:dk1>
    <a:lt1>
      <a:srgbClr val="FFFFFF"/>
    </a:lt1>
    <a:dk2>
      <a:srgbClr val="000000"/>
    </a:dk2>
    <a:lt2>
      <a:srgbClr val="858800"/>
    </a:lt2>
    <a:accent1>
      <a:srgbClr val="015219"/>
    </a:accent1>
    <a:accent2>
      <a:srgbClr val="A9C42B"/>
    </a:accent2>
    <a:accent3>
      <a:srgbClr val="FFFFFF"/>
    </a:accent3>
    <a:accent4>
      <a:srgbClr val="404040"/>
    </a:accent4>
    <a:accent5>
      <a:srgbClr val="AAB3AB"/>
    </a:accent5>
    <a:accent6>
      <a:srgbClr val="99B126"/>
    </a:accent6>
    <a:hlink>
      <a:srgbClr val="A1B5DD"/>
    </a:hlink>
    <a:folHlink>
      <a:srgbClr val="EAEAEA"/>
    </a:folHlink>
  </a:clrScheme>
</a:themeOverride>
</file>

<file path=ppt/theme/themeOverride16.xml><?xml version="1.0" encoding="utf-8"?>
<a:themeOverride xmlns:a="http://schemas.openxmlformats.org/drawingml/2006/main">
  <a:clrScheme name="">
    <a:dk1>
      <a:srgbClr val="4D4D4D"/>
    </a:dk1>
    <a:lt1>
      <a:srgbClr val="FFFFFF"/>
    </a:lt1>
    <a:dk2>
      <a:srgbClr val="000000"/>
    </a:dk2>
    <a:lt2>
      <a:srgbClr val="858800"/>
    </a:lt2>
    <a:accent1>
      <a:srgbClr val="015219"/>
    </a:accent1>
    <a:accent2>
      <a:srgbClr val="A9C42B"/>
    </a:accent2>
    <a:accent3>
      <a:srgbClr val="FFFFFF"/>
    </a:accent3>
    <a:accent4>
      <a:srgbClr val="404040"/>
    </a:accent4>
    <a:accent5>
      <a:srgbClr val="AAB3AB"/>
    </a:accent5>
    <a:accent6>
      <a:srgbClr val="99B126"/>
    </a:accent6>
    <a:hlink>
      <a:srgbClr val="A1B5DD"/>
    </a:hlink>
    <a:folHlink>
      <a:srgbClr val="EAEAEA"/>
    </a:folHlink>
  </a:clrScheme>
</a:themeOverride>
</file>

<file path=ppt/theme/themeOverride17.xml><?xml version="1.0" encoding="utf-8"?>
<a:themeOverride xmlns:a="http://schemas.openxmlformats.org/drawingml/2006/main">
  <a:clrScheme name="">
    <a:dk1>
      <a:srgbClr val="4D4D4D"/>
    </a:dk1>
    <a:lt1>
      <a:srgbClr val="FFFFFF"/>
    </a:lt1>
    <a:dk2>
      <a:srgbClr val="000000"/>
    </a:dk2>
    <a:lt2>
      <a:srgbClr val="858800"/>
    </a:lt2>
    <a:accent1>
      <a:srgbClr val="015219"/>
    </a:accent1>
    <a:accent2>
      <a:srgbClr val="A9C42B"/>
    </a:accent2>
    <a:accent3>
      <a:srgbClr val="FFFFFF"/>
    </a:accent3>
    <a:accent4>
      <a:srgbClr val="404040"/>
    </a:accent4>
    <a:accent5>
      <a:srgbClr val="AAB3AB"/>
    </a:accent5>
    <a:accent6>
      <a:srgbClr val="99B126"/>
    </a:accent6>
    <a:hlink>
      <a:srgbClr val="A1B5DD"/>
    </a:hlink>
    <a:folHlink>
      <a:srgbClr val="EAEAEA"/>
    </a:folHlink>
  </a:clrScheme>
</a:themeOverride>
</file>

<file path=ppt/theme/themeOverride18.xml><?xml version="1.0" encoding="utf-8"?>
<a:themeOverride xmlns:a="http://schemas.openxmlformats.org/drawingml/2006/main">
  <a:clrScheme name="">
    <a:dk1>
      <a:srgbClr val="4D4D4D"/>
    </a:dk1>
    <a:lt1>
      <a:srgbClr val="FFFFFF"/>
    </a:lt1>
    <a:dk2>
      <a:srgbClr val="000000"/>
    </a:dk2>
    <a:lt2>
      <a:srgbClr val="858800"/>
    </a:lt2>
    <a:accent1>
      <a:srgbClr val="015219"/>
    </a:accent1>
    <a:accent2>
      <a:srgbClr val="A9C42B"/>
    </a:accent2>
    <a:accent3>
      <a:srgbClr val="FFFFFF"/>
    </a:accent3>
    <a:accent4>
      <a:srgbClr val="404040"/>
    </a:accent4>
    <a:accent5>
      <a:srgbClr val="AAB3AB"/>
    </a:accent5>
    <a:accent6>
      <a:srgbClr val="99B126"/>
    </a:accent6>
    <a:hlink>
      <a:srgbClr val="A1B5DD"/>
    </a:hlink>
    <a:folHlink>
      <a:srgbClr val="EAEAEA"/>
    </a:folHlink>
  </a:clrScheme>
</a:themeOverride>
</file>

<file path=ppt/theme/themeOverride19.xml><?xml version="1.0" encoding="utf-8"?>
<a:themeOverride xmlns:a="http://schemas.openxmlformats.org/drawingml/2006/main">
  <a:clrScheme name="">
    <a:dk1>
      <a:srgbClr val="4D4D4D"/>
    </a:dk1>
    <a:lt1>
      <a:srgbClr val="FFFFFF"/>
    </a:lt1>
    <a:dk2>
      <a:srgbClr val="000000"/>
    </a:dk2>
    <a:lt2>
      <a:srgbClr val="858800"/>
    </a:lt2>
    <a:accent1>
      <a:srgbClr val="015219"/>
    </a:accent1>
    <a:accent2>
      <a:srgbClr val="A9C42B"/>
    </a:accent2>
    <a:accent3>
      <a:srgbClr val="FFFFFF"/>
    </a:accent3>
    <a:accent4>
      <a:srgbClr val="404040"/>
    </a:accent4>
    <a:accent5>
      <a:srgbClr val="AAB3AB"/>
    </a:accent5>
    <a:accent6>
      <a:srgbClr val="99B126"/>
    </a:accent6>
    <a:hlink>
      <a:srgbClr val="A1B5DD"/>
    </a:hlink>
    <a:folHlink>
      <a:srgbClr val="EAEAEA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4D4D4D"/>
    </a:dk1>
    <a:lt1>
      <a:srgbClr val="FFFFFF"/>
    </a:lt1>
    <a:dk2>
      <a:srgbClr val="000000"/>
    </a:dk2>
    <a:lt2>
      <a:srgbClr val="858800"/>
    </a:lt2>
    <a:accent1>
      <a:srgbClr val="015219"/>
    </a:accent1>
    <a:accent2>
      <a:srgbClr val="A9C42B"/>
    </a:accent2>
    <a:accent3>
      <a:srgbClr val="FFFFFF"/>
    </a:accent3>
    <a:accent4>
      <a:srgbClr val="404040"/>
    </a:accent4>
    <a:accent5>
      <a:srgbClr val="AAB3AB"/>
    </a:accent5>
    <a:accent6>
      <a:srgbClr val="99B126"/>
    </a:accent6>
    <a:hlink>
      <a:srgbClr val="A1B5DD"/>
    </a:hlink>
    <a:folHlink>
      <a:srgbClr val="EAEAEA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4D4D4D"/>
    </a:dk1>
    <a:lt1>
      <a:srgbClr val="FFFFFF"/>
    </a:lt1>
    <a:dk2>
      <a:srgbClr val="000000"/>
    </a:dk2>
    <a:lt2>
      <a:srgbClr val="858800"/>
    </a:lt2>
    <a:accent1>
      <a:srgbClr val="015219"/>
    </a:accent1>
    <a:accent2>
      <a:srgbClr val="A9C42B"/>
    </a:accent2>
    <a:accent3>
      <a:srgbClr val="FFFFFF"/>
    </a:accent3>
    <a:accent4>
      <a:srgbClr val="404040"/>
    </a:accent4>
    <a:accent5>
      <a:srgbClr val="AAB3AB"/>
    </a:accent5>
    <a:accent6>
      <a:srgbClr val="99B126"/>
    </a:accent6>
    <a:hlink>
      <a:srgbClr val="A1B5DD"/>
    </a:hlink>
    <a:folHlink>
      <a:srgbClr val="EAEAEA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4D4D4D"/>
    </a:dk1>
    <a:lt1>
      <a:srgbClr val="FFFFFF"/>
    </a:lt1>
    <a:dk2>
      <a:srgbClr val="000000"/>
    </a:dk2>
    <a:lt2>
      <a:srgbClr val="858800"/>
    </a:lt2>
    <a:accent1>
      <a:srgbClr val="015219"/>
    </a:accent1>
    <a:accent2>
      <a:srgbClr val="A9C42B"/>
    </a:accent2>
    <a:accent3>
      <a:srgbClr val="FFFFFF"/>
    </a:accent3>
    <a:accent4>
      <a:srgbClr val="404040"/>
    </a:accent4>
    <a:accent5>
      <a:srgbClr val="AAB3AB"/>
    </a:accent5>
    <a:accent6>
      <a:srgbClr val="99B126"/>
    </a:accent6>
    <a:hlink>
      <a:srgbClr val="A1B5DD"/>
    </a:hlink>
    <a:folHlink>
      <a:srgbClr val="EAEAEA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4D4D4D"/>
    </a:dk1>
    <a:lt1>
      <a:srgbClr val="FFFFFF"/>
    </a:lt1>
    <a:dk2>
      <a:srgbClr val="000000"/>
    </a:dk2>
    <a:lt2>
      <a:srgbClr val="858800"/>
    </a:lt2>
    <a:accent1>
      <a:srgbClr val="015219"/>
    </a:accent1>
    <a:accent2>
      <a:srgbClr val="A9C42B"/>
    </a:accent2>
    <a:accent3>
      <a:srgbClr val="FFFFFF"/>
    </a:accent3>
    <a:accent4>
      <a:srgbClr val="404040"/>
    </a:accent4>
    <a:accent5>
      <a:srgbClr val="AAB3AB"/>
    </a:accent5>
    <a:accent6>
      <a:srgbClr val="99B126"/>
    </a:accent6>
    <a:hlink>
      <a:srgbClr val="A1B5DD"/>
    </a:hlink>
    <a:folHlink>
      <a:srgbClr val="EAEAEA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4D4D4D"/>
    </a:dk1>
    <a:lt1>
      <a:srgbClr val="FFFFFF"/>
    </a:lt1>
    <a:dk2>
      <a:srgbClr val="000000"/>
    </a:dk2>
    <a:lt2>
      <a:srgbClr val="858800"/>
    </a:lt2>
    <a:accent1>
      <a:srgbClr val="015219"/>
    </a:accent1>
    <a:accent2>
      <a:srgbClr val="A9C42B"/>
    </a:accent2>
    <a:accent3>
      <a:srgbClr val="FFFFFF"/>
    </a:accent3>
    <a:accent4>
      <a:srgbClr val="404040"/>
    </a:accent4>
    <a:accent5>
      <a:srgbClr val="AAB3AB"/>
    </a:accent5>
    <a:accent6>
      <a:srgbClr val="99B126"/>
    </a:accent6>
    <a:hlink>
      <a:srgbClr val="A1B5DD"/>
    </a:hlink>
    <a:folHlink>
      <a:srgbClr val="EAEAEA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4D4D4D"/>
    </a:dk1>
    <a:lt1>
      <a:srgbClr val="FFFFFF"/>
    </a:lt1>
    <a:dk2>
      <a:srgbClr val="000000"/>
    </a:dk2>
    <a:lt2>
      <a:srgbClr val="858800"/>
    </a:lt2>
    <a:accent1>
      <a:srgbClr val="015219"/>
    </a:accent1>
    <a:accent2>
      <a:srgbClr val="A9C42B"/>
    </a:accent2>
    <a:accent3>
      <a:srgbClr val="FFFFFF"/>
    </a:accent3>
    <a:accent4>
      <a:srgbClr val="404040"/>
    </a:accent4>
    <a:accent5>
      <a:srgbClr val="AAB3AB"/>
    </a:accent5>
    <a:accent6>
      <a:srgbClr val="99B126"/>
    </a:accent6>
    <a:hlink>
      <a:srgbClr val="A1B5DD"/>
    </a:hlink>
    <a:folHlink>
      <a:srgbClr val="EAEAEA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4D4D4D"/>
    </a:dk1>
    <a:lt1>
      <a:srgbClr val="FFFFFF"/>
    </a:lt1>
    <a:dk2>
      <a:srgbClr val="000000"/>
    </a:dk2>
    <a:lt2>
      <a:srgbClr val="858800"/>
    </a:lt2>
    <a:accent1>
      <a:srgbClr val="015219"/>
    </a:accent1>
    <a:accent2>
      <a:srgbClr val="A9C42B"/>
    </a:accent2>
    <a:accent3>
      <a:srgbClr val="FFFFFF"/>
    </a:accent3>
    <a:accent4>
      <a:srgbClr val="404040"/>
    </a:accent4>
    <a:accent5>
      <a:srgbClr val="AAB3AB"/>
    </a:accent5>
    <a:accent6>
      <a:srgbClr val="99B126"/>
    </a:accent6>
    <a:hlink>
      <a:srgbClr val="A1B5DD"/>
    </a:hlink>
    <a:folHlink>
      <a:srgbClr val="EAEAEA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4D4D4D"/>
    </a:dk1>
    <a:lt1>
      <a:srgbClr val="FFFFFF"/>
    </a:lt1>
    <a:dk2>
      <a:srgbClr val="000000"/>
    </a:dk2>
    <a:lt2>
      <a:srgbClr val="858800"/>
    </a:lt2>
    <a:accent1>
      <a:srgbClr val="015219"/>
    </a:accent1>
    <a:accent2>
      <a:srgbClr val="A9C42B"/>
    </a:accent2>
    <a:accent3>
      <a:srgbClr val="FFFFFF"/>
    </a:accent3>
    <a:accent4>
      <a:srgbClr val="404040"/>
    </a:accent4>
    <a:accent5>
      <a:srgbClr val="AAB3AB"/>
    </a:accent5>
    <a:accent6>
      <a:srgbClr val="99B126"/>
    </a:accent6>
    <a:hlink>
      <a:srgbClr val="A1B5DD"/>
    </a:hlink>
    <a:folHlink>
      <a:srgbClr val="EAEAE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32226</TotalTime>
  <Words>1795</Words>
  <Application>Microsoft Office PowerPoint</Application>
  <PresentationFormat>35mm Slides</PresentationFormat>
  <Paragraphs>369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Cambria</vt:lpstr>
      <vt:lpstr>Tahoma</vt:lpstr>
      <vt:lpstr>Times New Roman</vt:lpstr>
      <vt:lpstr>Wingdings</vt:lpstr>
      <vt:lpstr>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Bob</dc:creator>
  <cp:lastModifiedBy>Robert</cp:lastModifiedBy>
  <cp:revision>265</cp:revision>
  <dcterms:created xsi:type="dcterms:W3CDTF">2013-02-23T15:49:19Z</dcterms:created>
  <dcterms:modified xsi:type="dcterms:W3CDTF">2023-02-21T04:00:50Z</dcterms:modified>
</cp:coreProperties>
</file>